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6">
  <p:sldMasterIdLst>
    <p:sldMasterId id="2147483659" r:id="rId1"/>
    <p:sldMasterId id="2147483683" r:id="rId2"/>
  </p:sldMasterIdLst>
  <p:notesMasterIdLst>
    <p:notesMasterId r:id="rId65"/>
  </p:notesMasterIdLst>
  <p:handoutMasterIdLst>
    <p:handoutMasterId r:id="rId66"/>
  </p:handoutMasterIdLst>
  <p:sldIdLst>
    <p:sldId id="351" r:id="rId3"/>
    <p:sldId id="429" r:id="rId4"/>
    <p:sldId id="784" r:id="rId5"/>
    <p:sldId id="785" r:id="rId6"/>
    <p:sldId id="615" r:id="rId7"/>
    <p:sldId id="748" r:id="rId8"/>
    <p:sldId id="762" r:id="rId9"/>
    <p:sldId id="763" r:id="rId10"/>
    <p:sldId id="427" r:id="rId11"/>
    <p:sldId id="749" r:id="rId12"/>
    <p:sldId id="750" r:id="rId13"/>
    <p:sldId id="751" r:id="rId14"/>
    <p:sldId id="752" r:id="rId15"/>
    <p:sldId id="786" r:id="rId16"/>
    <p:sldId id="787" r:id="rId17"/>
    <p:sldId id="788" r:id="rId18"/>
    <p:sldId id="789" r:id="rId19"/>
    <p:sldId id="790" r:id="rId20"/>
    <p:sldId id="791" r:id="rId21"/>
    <p:sldId id="792" r:id="rId22"/>
    <p:sldId id="793" r:id="rId23"/>
    <p:sldId id="794" r:id="rId24"/>
    <p:sldId id="796" r:id="rId25"/>
    <p:sldId id="797" r:id="rId26"/>
    <p:sldId id="798" r:id="rId27"/>
    <p:sldId id="799" r:id="rId28"/>
    <p:sldId id="612" r:id="rId29"/>
    <p:sldId id="764" r:id="rId30"/>
    <p:sldId id="624" r:id="rId31"/>
    <p:sldId id="630" r:id="rId32"/>
    <p:sldId id="632" r:id="rId33"/>
    <p:sldId id="631" r:id="rId34"/>
    <p:sldId id="633" r:id="rId35"/>
    <p:sldId id="634" r:id="rId36"/>
    <p:sldId id="759" r:id="rId37"/>
    <p:sldId id="765" r:id="rId38"/>
    <p:sldId id="757" r:id="rId39"/>
    <p:sldId id="755" r:id="rId40"/>
    <p:sldId id="760" r:id="rId41"/>
    <p:sldId id="756" r:id="rId42"/>
    <p:sldId id="766" r:id="rId43"/>
    <p:sldId id="768" r:id="rId44"/>
    <p:sldId id="769" r:id="rId45"/>
    <p:sldId id="770" r:id="rId46"/>
    <p:sldId id="775" r:id="rId47"/>
    <p:sldId id="779" r:id="rId48"/>
    <p:sldId id="776" r:id="rId49"/>
    <p:sldId id="780" r:id="rId50"/>
    <p:sldId id="777" r:id="rId51"/>
    <p:sldId id="778" r:id="rId52"/>
    <p:sldId id="781" r:id="rId53"/>
    <p:sldId id="782" r:id="rId54"/>
    <p:sldId id="783" r:id="rId55"/>
    <p:sldId id="772" r:id="rId56"/>
    <p:sldId id="773" r:id="rId57"/>
    <p:sldId id="774" r:id="rId58"/>
    <p:sldId id="685" r:id="rId59"/>
    <p:sldId id="647" r:id="rId60"/>
    <p:sldId id="682" r:id="rId61"/>
    <p:sldId id="683" r:id="rId62"/>
    <p:sldId id="684" r:id="rId63"/>
    <p:sldId id="426" r:id="rId6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1302"/>
    <a:srgbClr val="C63D06"/>
    <a:srgbClr val="CC0066"/>
    <a:srgbClr val="CC00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34555" autoAdjust="0"/>
    <p:restoredTop sz="81808" autoAdjust="0"/>
  </p:normalViewPr>
  <p:slideViewPr>
    <p:cSldViewPr>
      <p:cViewPr>
        <p:scale>
          <a:sx n="80" d="100"/>
          <a:sy n="80" d="100"/>
        </p:scale>
        <p:origin x="3180" y="4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5" d="100"/>
          <a:sy n="85" d="100"/>
        </p:scale>
        <p:origin x="-3744"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7967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defTabSz="957263">
              <a:defRPr sz="1300"/>
            </a:lvl1pPr>
          </a:lstStyle>
          <a:p>
            <a:endParaRPr lang="en-US"/>
          </a:p>
        </p:txBody>
      </p:sp>
      <p:sp>
        <p:nvSpPr>
          <p:cNvPr id="75779"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defTabSz="957263">
              <a:defRPr sz="1300"/>
            </a:lvl1pPr>
          </a:lstStyle>
          <a:p>
            <a:endParaRPr lang="en-US"/>
          </a:p>
        </p:txBody>
      </p:sp>
      <p:sp>
        <p:nvSpPr>
          <p:cNvPr id="75780"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p:spPr>
      </p:sp>
      <p:sp>
        <p:nvSpPr>
          <p:cNvPr id="75781"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782"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defTabSz="957263">
              <a:defRPr sz="1300"/>
            </a:lvl1pPr>
          </a:lstStyle>
          <a:p>
            <a:endParaRPr lang="en-US"/>
          </a:p>
        </p:txBody>
      </p:sp>
      <p:sp>
        <p:nvSpPr>
          <p:cNvPr id="75783"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defTabSz="957263">
              <a:defRPr sz="1300"/>
            </a:lvl1pPr>
          </a:lstStyle>
          <a:p>
            <a:fld id="{AB5E474B-F5B7-45EC-B120-D50623196B7D}" type="slidenum">
              <a:rPr lang="en-US"/>
              <a:pPr/>
              <a:t>‹#›</a:t>
            </a:fld>
            <a:endParaRPr lang="en-US"/>
          </a:p>
        </p:txBody>
      </p:sp>
    </p:spTree>
    <p:extLst>
      <p:ext uri="{BB962C8B-B14F-4D97-AF65-F5344CB8AC3E}">
        <p14:creationId xmlns:p14="http://schemas.microsoft.com/office/powerpoint/2010/main" val="12758935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9B9F08-AE61-4F72-9332-46F0FEC8F0E1}" type="slidenum">
              <a:rPr lang="en-US"/>
              <a:pPr/>
              <a:t>1</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33534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10</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22764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11</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61000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12</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59305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13</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80793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14</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45797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15</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72563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16</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37545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17</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18496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18</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59860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19</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21673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2</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24276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20</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66247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21</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35230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22</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19363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23</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778804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24</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83610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25</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98599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xfrm>
            <a:off x="884238" y="279400"/>
            <a:ext cx="5448300" cy="4086225"/>
          </a:xfrm>
          <a:ln/>
        </p:spPr>
      </p:sp>
      <p:sp>
        <p:nvSpPr>
          <p:cNvPr id="302083"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6272187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27</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30741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28</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77952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29</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34107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376" y="9120189"/>
            <a:ext cx="3170238" cy="479425"/>
          </a:xfrm>
          <a:prstGeom prst="rect">
            <a:avLst/>
          </a:prstGeom>
          <a:ln/>
        </p:spPr>
        <p:txBody>
          <a:bodyPr lIns="91438" tIns="45719" rIns="91438" bIns="45719"/>
          <a:lstStyle/>
          <a:p>
            <a:fld id="{CAD89092-3801-469F-B4EE-9D08AD4F9338}" type="slidenum">
              <a:rPr lang="en-US"/>
              <a:pPr/>
              <a:t>3</a:t>
            </a:fld>
            <a:endParaRPr lang="en-US"/>
          </a:p>
        </p:txBody>
      </p:sp>
      <p:sp>
        <p:nvSpPr>
          <p:cNvPr id="135170" name="Rectangle 2"/>
          <p:cNvSpPr>
            <a:spLocks noGrp="1" noRot="1" noChangeAspect="1" noChangeArrowheads="1" noTextEdit="1"/>
          </p:cNvSpPr>
          <p:nvPr>
            <p:ph type="sldImg"/>
          </p:nvPr>
        </p:nvSpPr>
        <p:spPr>
          <a:xfrm>
            <a:off x="884238" y="279400"/>
            <a:ext cx="5448300" cy="4086225"/>
          </a:xfrm>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622191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30</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027050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31</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098903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32</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263559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33</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3431975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34</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468185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35</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890034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36</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035240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37</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926530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38</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303077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39</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00965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376" y="9120189"/>
            <a:ext cx="3170238" cy="479425"/>
          </a:xfrm>
          <a:prstGeom prst="rect">
            <a:avLst/>
          </a:prstGeom>
          <a:ln/>
        </p:spPr>
        <p:txBody>
          <a:bodyPr lIns="91438" tIns="45719" rIns="91438" bIns="45719"/>
          <a:lstStyle/>
          <a:p>
            <a:fld id="{CAD89092-3801-469F-B4EE-9D08AD4F9338}" type="slidenum">
              <a:rPr lang="en-US"/>
              <a:pPr/>
              <a:t>4</a:t>
            </a:fld>
            <a:endParaRPr lang="en-US"/>
          </a:p>
        </p:txBody>
      </p:sp>
      <p:sp>
        <p:nvSpPr>
          <p:cNvPr id="135170" name="Rectangle 2"/>
          <p:cNvSpPr>
            <a:spLocks noGrp="1" noRot="1" noChangeAspect="1" noChangeArrowheads="1" noTextEdit="1"/>
          </p:cNvSpPr>
          <p:nvPr>
            <p:ph type="sldImg"/>
          </p:nvPr>
        </p:nvSpPr>
        <p:spPr>
          <a:xfrm>
            <a:off x="884238" y="279400"/>
            <a:ext cx="5448300" cy="4086225"/>
          </a:xfrm>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231435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40</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208368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41</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494873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42</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8657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43</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580569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44</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144925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45</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945927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46</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507535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47</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855795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48</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586251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49</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56404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5</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sz="1200" kern="1200" dirty="0" smtClean="0">
              <a:solidFill>
                <a:schemeClr val="tx1"/>
              </a:solidFill>
              <a:effectLst/>
              <a:latin typeface="Arial" charset="0"/>
              <a:ea typeface="+mn-ea"/>
              <a:cs typeface="Arial" charset="0"/>
            </a:endParaRPr>
          </a:p>
        </p:txBody>
      </p:sp>
    </p:spTree>
    <p:extLst>
      <p:ext uri="{BB962C8B-B14F-4D97-AF65-F5344CB8AC3E}">
        <p14:creationId xmlns:p14="http://schemas.microsoft.com/office/powerpoint/2010/main" val="4133583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50</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812492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51</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306562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52</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802531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53</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3251823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xfrm>
            <a:off x="884238" y="279400"/>
            <a:ext cx="5448300" cy="4086225"/>
          </a:xfrm>
          <a:ln/>
        </p:spPr>
      </p:sp>
      <p:sp>
        <p:nvSpPr>
          <p:cNvPr id="302083"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9462115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xfrm>
            <a:off x="884238" y="279400"/>
            <a:ext cx="5448300" cy="4086225"/>
          </a:xfrm>
          <a:ln/>
        </p:spPr>
      </p:sp>
      <p:sp>
        <p:nvSpPr>
          <p:cNvPr id="302083"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4396466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xfrm>
            <a:off x="884238" y="279400"/>
            <a:ext cx="5448300" cy="4086225"/>
          </a:xfrm>
          <a:ln/>
        </p:spPr>
      </p:sp>
      <p:sp>
        <p:nvSpPr>
          <p:cNvPr id="302083"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6340870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57</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dirty="0" smtClean="0"/>
              <a:t>See </a:t>
            </a:r>
            <a:r>
              <a:rPr lang="en-US" dirty="0" err="1" smtClean="0"/>
              <a:t>DiscoverSim</a:t>
            </a:r>
            <a:r>
              <a:rPr lang="en-US" baseline="0" dirty="0" smtClean="0"/>
              <a:t> Workbook for Case Study details.</a:t>
            </a:r>
            <a:endParaRPr lang="en-US" dirty="0"/>
          </a:p>
        </p:txBody>
      </p:sp>
    </p:spTree>
    <p:extLst>
      <p:ext uri="{BB962C8B-B14F-4D97-AF65-F5344CB8AC3E}">
        <p14:creationId xmlns:p14="http://schemas.microsoft.com/office/powerpoint/2010/main" val="11670646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58</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134215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59</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See </a:t>
            </a:r>
            <a:r>
              <a:rPr lang="en-US" dirty="0" err="1" smtClean="0"/>
              <a:t>DiscoverSim</a:t>
            </a:r>
            <a:r>
              <a:rPr lang="en-US" baseline="0" smtClean="0"/>
              <a:t> Workbook for Case Study details.</a:t>
            </a:r>
            <a:endParaRPr lang="en-US" smtClean="0"/>
          </a:p>
        </p:txBody>
      </p:sp>
    </p:spTree>
    <p:extLst>
      <p:ext uri="{BB962C8B-B14F-4D97-AF65-F5344CB8AC3E}">
        <p14:creationId xmlns:p14="http://schemas.microsoft.com/office/powerpoint/2010/main" val="3140304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6</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465047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60</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420805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61</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779787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9B9F08-AE61-4F72-9332-46F0FEC8F0E1}" type="slidenum">
              <a:rPr lang="en-US"/>
              <a:pPr/>
              <a:t>62</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93634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7</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76316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8</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26118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9</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baseline="0" dirty="0" smtClean="0"/>
          </a:p>
        </p:txBody>
      </p:sp>
    </p:spTree>
    <p:extLst>
      <p:ext uri="{BB962C8B-B14F-4D97-AF65-F5344CB8AC3E}">
        <p14:creationId xmlns:p14="http://schemas.microsoft.com/office/powerpoint/2010/main" val="1649612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28003"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8004" name="Rectangle 4"/>
          <p:cNvSpPr>
            <a:spLocks noGrp="1" noChangeArrowheads="1"/>
          </p:cNvSpPr>
          <p:nvPr>
            <p:ph type="dt" sz="half" idx="2"/>
          </p:nvPr>
        </p:nvSpPr>
        <p:spPr>
          <a:xfrm>
            <a:off x="457200" y="6245225"/>
            <a:ext cx="2133600" cy="476250"/>
          </a:xfrm>
        </p:spPr>
        <p:txBody>
          <a:bodyPr/>
          <a:lstStyle>
            <a:lvl1pPr>
              <a:defRPr/>
            </a:lvl1pPr>
          </a:lstStyle>
          <a:p>
            <a:endParaRPr lang="en-US" altLang="en-US"/>
          </a:p>
        </p:txBody>
      </p:sp>
      <p:sp>
        <p:nvSpPr>
          <p:cNvPr id="128005" name="Rectangle 5"/>
          <p:cNvSpPr>
            <a:spLocks noGrp="1" noChangeArrowheads="1"/>
          </p:cNvSpPr>
          <p:nvPr>
            <p:ph type="ftr" sz="quarter" idx="3"/>
          </p:nvPr>
        </p:nvSpPr>
        <p:spPr>
          <a:xfrm>
            <a:off x="2971800" y="6619875"/>
            <a:ext cx="3276600" cy="476250"/>
          </a:xfrm>
        </p:spPr>
        <p:txBody>
          <a:bodyPr/>
          <a:lstStyle>
            <a:lvl1pPr>
              <a:defRPr>
                <a:cs typeface="Arial" charset="0"/>
              </a:defRPr>
            </a:lvl1pPr>
          </a:lstStyle>
          <a:p>
            <a:r>
              <a:rPr lang="en-US" altLang="en-US"/>
              <a:t>2Copyright © 2005 SigmaXL</a:t>
            </a:r>
            <a:r>
              <a:rPr lang="en-US" altLang="en-US" baseline="30000"/>
              <a:t>®</a:t>
            </a:r>
            <a:r>
              <a:rPr lang="en-US" altLang="en-US"/>
              <a:t>. All rights reserved.</a:t>
            </a:r>
            <a:r>
              <a:rPr lang="en-US" altLang="en-US" baseline="30000"/>
              <a:t> </a:t>
            </a:r>
          </a:p>
        </p:txBody>
      </p:sp>
      <p:sp>
        <p:nvSpPr>
          <p:cNvPr id="128006" name="Rectangle 6"/>
          <p:cNvSpPr>
            <a:spLocks noGrp="1" noChangeArrowheads="1"/>
          </p:cNvSpPr>
          <p:nvPr>
            <p:ph type="sldNum" sz="quarter" idx="4"/>
          </p:nvPr>
        </p:nvSpPr>
        <p:spPr>
          <a:xfrm>
            <a:off x="6553200" y="6245225"/>
            <a:ext cx="2133600" cy="476250"/>
          </a:xfrm>
        </p:spPr>
        <p:txBody>
          <a:bodyPr/>
          <a:lstStyle>
            <a:lvl1pPr>
              <a:defRPr/>
            </a:lvl1pPr>
          </a:lstStyle>
          <a:p>
            <a:fld id="{82CBDB64-AD63-45E8-86B0-233AEF0DE154}" type="slidenum">
              <a:rPr lang="en-US" altLang="en-US"/>
              <a:pPr/>
              <a:t>‹#›</a:t>
            </a:fld>
            <a:endParaRPr lang="en-US" altLang="en-US"/>
          </a:p>
        </p:txBody>
      </p:sp>
      <p:pic>
        <p:nvPicPr>
          <p:cNvPr id="9" name="Picture 42" descr="Sigmaxl new logo"/>
          <p:cNvPicPr>
            <a:picLocks noChangeAspect="1" noChangeArrowheads="1"/>
          </p:cNvPicPr>
          <p:nvPr userDrawn="1"/>
        </p:nvPicPr>
        <p:blipFill>
          <a:blip r:embed="rId2" cstate="print"/>
          <a:srcRect/>
          <a:stretch>
            <a:fillRect/>
          </a:stretch>
        </p:blipFill>
        <p:spPr bwMode="auto">
          <a:xfrm>
            <a:off x="76200" y="76200"/>
            <a:ext cx="1365250" cy="1052512"/>
          </a:xfrm>
          <a:prstGeom prst="rect">
            <a:avLst/>
          </a:prstGeom>
          <a:noFill/>
          <a:ln>
            <a:solidFill>
              <a:srgbClr val="002060"/>
            </a:solidFill>
          </a:ln>
        </p:spPr>
      </p:pic>
      <p:pic>
        <p:nvPicPr>
          <p:cNvPr id="8" name="Picture 7"/>
          <p:cNvPicPr/>
          <p:nvPr userDrawn="1"/>
        </p:nvPicPr>
        <p:blipFill>
          <a:blip r:embed="rId3" cstate="print">
            <a:extLst>
              <a:ext uri="{28A0092B-C50C-407E-A947-70E740481C1C}">
                <a14:useLocalDpi xmlns:a14="http://schemas.microsoft.com/office/drawing/2010/main" val="0"/>
              </a:ext>
            </a:extLst>
          </a:blip>
          <a:stretch>
            <a:fillRect/>
          </a:stretch>
        </p:blipFill>
        <p:spPr>
          <a:xfrm>
            <a:off x="7696200" y="76200"/>
            <a:ext cx="1371600" cy="914400"/>
          </a:xfrm>
          <a:prstGeom prst="rect">
            <a:avLst/>
          </a:prstGeom>
          <a:ln>
            <a:solidFill>
              <a:srgbClr val="002060"/>
            </a:solidFill>
          </a:ln>
        </p:spPr>
      </p:pic>
    </p:spTree>
  </p:cSld>
  <p:clrMapOvr>
    <a:masterClrMapping/>
  </p:clrMapOvr>
  <mc:AlternateContent xmlns:mc="http://schemas.openxmlformats.org/markup-compatibility/2006" xmlns:p14="http://schemas.microsoft.com/office/powerpoint/2010/main">
    <mc:Choice Requires="p14">
      <p:transition spd="slow" p14:dur="10000" advClick="0"/>
    </mc:Choice>
    <mc:Fallback xmlns="">
      <p:transition spd="slow" advClick="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2</a:t>
            </a:r>
          </a:p>
        </p:txBody>
      </p:sp>
      <p:sp>
        <p:nvSpPr>
          <p:cNvPr id="6" name="Slide Number Placeholder 5"/>
          <p:cNvSpPr>
            <a:spLocks noGrp="1"/>
          </p:cNvSpPr>
          <p:nvPr>
            <p:ph type="sldNum" sz="quarter" idx="12"/>
          </p:nvPr>
        </p:nvSpPr>
        <p:spPr/>
        <p:txBody>
          <a:bodyPr/>
          <a:lstStyle>
            <a:lvl1pPr>
              <a:defRPr/>
            </a:lvl1pPr>
          </a:lstStyle>
          <a:p>
            <a:fld id="{1D633B6D-794E-4BDD-94E4-4CC1C119961B}" type="slidenum">
              <a:rPr lang="en-US" altLang="en-US"/>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0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6308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630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2</a:t>
            </a:r>
          </a:p>
        </p:txBody>
      </p:sp>
      <p:sp>
        <p:nvSpPr>
          <p:cNvPr id="6" name="Slide Number Placeholder 5"/>
          <p:cNvSpPr>
            <a:spLocks noGrp="1"/>
          </p:cNvSpPr>
          <p:nvPr>
            <p:ph type="sldNum" sz="quarter" idx="12"/>
          </p:nvPr>
        </p:nvSpPr>
        <p:spPr/>
        <p:txBody>
          <a:bodyPr/>
          <a:lstStyle>
            <a:lvl1pPr>
              <a:defRPr/>
            </a:lvl1pPr>
          </a:lstStyle>
          <a:p>
            <a:fld id="{64F2653B-AE90-4746-8D06-181BE1A62EAE}" type="slidenum">
              <a:rPr lang="en-US" altLang="en-US"/>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0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70866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524000"/>
            <a:ext cx="8229600" cy="4411663"/>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en-US" altLang="en-US"/>
              <a:t>2</a:t>
            </a:r>
          </a:p>
        </p:txBody>
      </p:sp>
      <p:sp>
        <p:nvSpPr>
          <p:cNvPr id="6" name="Slide Number Placeholder 5"/>
          <p:cNvSpPr>
            <a:spLocks noGrp="1"/>
          </p:cNvSpPr>
          <p:nvPr>
            <p:ph type="sldNum" sz="quarter" idx="12"/>
          </p:nvPr>
        </p:nvSpPr>
        <p:spPr>
          <a:xfrm>
            <a:off x="7010400" y="6553200"/>
            <a:ext cx="2133600" cy="457200"/>
          </a:xfrm>
        </p:spPr>
        <p:txBody>
          <a:bodyPr/>
          <a:lstStyle>
            <a:lvl1pPr>
              <a:defRPr/>
            </a:lvl1pPr>
          </a:lstStyle>
          <a:p>
            <a:fld id="{29A791C9-5D51-4A62-BCC1-EA708B726709}" type="slidenum">
              <a:rPr lang="en-US" altLang="en-US"/>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0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2</a:t>
            </a:r>
          </a:p>
        </p:txBody>
      </p:sp>
      <p:sp>
        <p:nvSpPr>
          <p:cNvPr id="6" name="Slide Number Placeholder 5"/>
          <p:cNvSpPr>
            <a:spLocks noGrp="1"/>
          </p:cNvSpPr>
          <p:nvPr>
            <p:ph type="sldNum" sz="quarter" idx="12"/>
          </p:nvPr>
        </p:nvSpPr>
        <p:spPr/>
        <p:txBody>
          <a:bodyPr/>
          <a:lstStyle>
            <a:lvl1pPr>
              <a:defRPr/>
            </a:lvl1pPr>
          </a:lstStyle>
          <a:p>
            <a:fld id="{8D87066D-CF6B-490F-883C-155164730EC4}"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2</a:t>
            </a:r>
          </a:p>
        </p:txBody>
      </p:sp>
      <p:sp>
        <p:nvSpPr>
          <p:cNvPr id="6" name="Slide Number Placeholder 5"/>
          <p:cNvSpPr>
            <a:spLocks noGrp="1"/>
          </p:cNvSpPr>
          <p:nvPr>
            <p:ph type="sldNum" sz="quarter" idx="12"/>
          </p:nvPr>
        </p:nvSpPr>
        <p:spPr/>
        <p:txBody>
          <a:bodyPr/>
          <a:lstStyle>
            <a:lvl1pPr>
              <a:defRPr/>
            </a:lvl1pPr>
          </a:lstStyle>
          <a:p>
            <a:fld id="{8ACBDFB2-ED90-4BC3-9149-694C74D13498}"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2</a:t>
            </a:r>
          </a:p>
        </p:txBody>
      </p:sp>
      <p:sp>
        <p:nvSpPr>
          <p:cNvPr id="6" name="Slide Number Placeholder 5"/>
          <p:cNvSpPr>
            <a:spLocks noGrp="1"/>
          </p:cNvSpPr>
          <p:nvPr>
            <p:ph type="sldNum" sz="quarter" idx="12"/>
          </p:nvPr>
        </p:nvSpPr>
        <p:spPr/>
        <p:txBody>
          <a:bodyPr/>
          <a:lstStyle>
            <a:lvl1pPr>
              <a:defRPr/>
            </a:lvl1pPr>
          </a:lstStyle>
          <a:p>
            <a:fld id="{454167AD-1A08-4EEE-82A5-E27CA54A31EC}"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2</a:t>
            </a:r>
          </a:p>
        </p:txBody>
      </p:sp>
      <p:sp>
        <p:nvSpPr>
          <p:cNvPr id="7" name="Slide Number Placeholder 6"/>
          <p:cNvSpPr>
            <a:spLocks noGrp="1"/>
          </p:cNvSpPr>
          <p:nvPr>
            <p:ph type="sldNum" sz="quarter" idx="12"/>
          </p:nvPr>
        </p:nvSpPr>
        <p:spPr/>
        <p:txBody>
          <a:bodyPr/>
          <a:lstStyle>
            <a:lvl1pPr>
              <a:defRPr/>
            </a:lvl1pPr>
          </a:lstStyle>
          <a:p>
            <a:fld id="{17A4934E-6AA5-464F-B3C0-7B709CD01EBC}"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2</a:t>
            </a:r>
          </a:p>
        </p:txBody>
      </p:sp>
      <p:sp>
        <p:nvSpPr>
          <p:cNvPr id="9" name="Slide Number Placeholder 8"/>
          <p:cNvSpPr>
            <a:spLocks noGrp="1"/>
          </p:cNvSpPr>
          <p:nvPr>
            <p:ph type="sldNum" sz="quarter" idx="12"/>
          </p:nvPr>
        </p:nvSpPr>
        <p:spPr/>
        <p:txBody>
          <a:bodyPr/>
          <a:lstStyle>
            <a:lvl1pPr>
              <a:defRPr/>
            </a:lvl1pPr>
          </a:lstStyle>
          <a:p>
            <a:fld id="{D2FF787D-CD79-41CD-A881-750CFC847704}"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2</a:t>
            </a:r>
          </a:p>
        </p:txBody>
      </p:sp>
      <p:sp>
        <p:nvSpPr>
          <p:cNvPr id="5" name="Slide Number Placeholder 4"/>
          <p:cNvSpPr>
            <a:spLocks noGrp="1"/>
          </p:cNvSpPr>
          <p:nvPr>
            <p:ph type="sldNum" sz="quarter" idx="12"/>
          </p:nvPr>
        </p:nvSpPr>
        <p:spPr/>
        <p:txBody>
          <a:bodyPr/>
          <a:lstStyle>
            <a:lvl1pPr>
              <a:defRPr/>
            </a:lvl1pPr>
          </a:lstStyle>
          <a:p>
            <a:fld id="{6AB860CE-8B4A-4A9F-A1FF-CD49AA528886}"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2</a:t>
            </a:r>
          </a:p>
        </p:txBody>
      </p:sp>
      <p:sp>
        <p:nvSpPr>
          <p:cNvPr id="4" name="Slide Number Placeholder 3"/>
          <p:cNvSpPr>
            <a:spLocks noGrp="1"/>
          </p:cNvSpPr>
          <p:nvPr>
            <p:ph type="sldNum" sz="quarter" idx="12"/>
          </p:nvPr>
        </p:nvSpPr>
        <p:spPr/>
        <p:txBody>
          <a:bodyPr/>
          <a:lstStyle>
            <a:lvl1pPr>
              <a:defRPr/>
            </a:lvl1pPr>
          </a:lstStyle>
          <a:p>
            <a:fld id="{FFADC352-01C0-42A2-9482-3CF4D13CDAC2}"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2</a:t>
            </a:r>
          </a:p>
        </p:txBody>
      </p:sp>
      <p:sp>
        <p:nvSpPr>
          <p:cNvPr id="6" name="Slide Number Placeholder 5"/>
          <p:cNvSpPr>
            <a:spLocks noGrp="1"/>
          </p:cNvSpPr>
          <p:nvPr>
            <p:ph type="sldNum" sz="quarter" idx="12"/>
          </p:nvPr>
        </p:nvSpPr>
        <p:spPr/>
        <p:txBody>
          <a:bodyPr/>
          <a:lstStyle>
            <a:lvl1pPr>
              <a:defRPr/>
            </a:lvl1pPr>
          </a:lstStyle>
          <a:p>
            <a:fld id="{41329CD2-D4C3-4FA0-9892-B4F1EB9E9E79}" type="slidenum">
              <a:rPr lang="en-US" altLang="en-US"/>
              <a:pPr/>
              <a:t>‹#›</a:t>
            </a:fld>
            <a:endParaRPr lang="en-US" altLang="en-US"/>
          </a:p>
        </p:txBody>
      </p:sp>
      <p:pic>
        <p:nvPicPr>
          <p:cNvPr id="7" name="Picture 42" descr="Sigmaxl new logo"/>
          <p:cNvPicPr>
            <a:picLocks noChangeAspect="1" noChangeArrowheads="1"/>
          </p:cNvPicPr>
          <p:nvPr userDrawn="1"/>
        </p:nvPicPr>
        <p:blipFill>
          <a:blip r:embed="rId2" cstate="print"/>
          <a:srcRect/>
          <a:stretch>
            <a:fillRect/>
          </a:stretch>
        </p:blipFill>
        <p:spPr bwMode="auto">
          <a:xfrm>
            <a:off x="76200" y="76200"/>
            <a:ext cx="1365250" cy="1052512"/>
          </a:xfrm>
          <a:prstGeom prst="rect">
            <a:avLst/>
          </a:prstGeom>
          <a:noFill/>
          <a:ln>
            <a:solidFill>
              <a:srgbClr val="002060"/>
            </a:solidFill>
          </a:ln>
        </p:spPr>
      </p:pic>
    </p:spTree>
  </p:cSld>
  <p:clrMapOvr>
    <a:masterClrMapping/>
  </p:clrMapOvr>
  <mc:AlternateContent xmlns:mc="http://schemas.openxmlformats.org/markup-compatibility/2006" xmlns:p14="http://schemas.microsoft.com/office/powerpoint/2010/main">
    <mc:Choice Requires="p14">
      <p:transition spd="slow" p14:dur="10000" advClick="0"/>
    </mc:Choice>
    <mc:Fallback xmlns="">
      <p:transition spd="slow" advClick="0"/>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2</a:t>
            </a:r>
          </a:p>
        </p:txBody>
      </p:sp>
      <p:sp>
        <p:nvSpPr>
          <p:cNvPr id="7" name="Slide Number Placeholder 6"/>
          <p:cNvSpPr>
            <a:spLocks noGrp="1"/>
          </p:cNvSpPr>
          <p:nvPr>
            <p:ph type="sldNum" sz="quarter" idx="12"/>
          </p:nvPr>
        </p:nvSpPr>
        <p:spPr/>
        <p:txBody>
          <a:bodyPr/>
          <a:lstStyle>
            <a:lvl1pPr>
              <a:defRPr/>
            </a:lvl1pPr>
          </a:lstStyle>
          <a:p>
            <a:fld id="{DBCA837A-5114-4734-BD98-331E795CE328}"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2</a:t>
            </a:r>
          </a:p>
        </p:txBody>
      </p:sp>
      <p:sp>
        <p:nvSpPr>
          <p:cNvPr id="7" name="Slide Number Placeholder 6"/>
          <p:cNvSpPr>
            <a:spLocks noGrp="1"/>
          </p:cNvSpPr>
          <p:nvPr>
            <p:ph type="sldNum" sz="quarter" idx="12"/>
          </p:nvPr>
        </p:nvSpPr>
        <p:spPr/>
        <p:txBody>
          <a:bodyPr/>
          <a:lstStyle>
            <a:lvl1pPr>
              <a:defRPr/>
            </a:lvl1pPr>
          </a:lstStyle>
          <a:p>
            <a:fld id="{650E3FC6-8C19-4722-BC50-D5E71C738CA8}"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2</a:t>
            </a:r>
          </a:p>
        </p:txBody>
      </p:sp>
      <p:sp>
        <p:nvSpPr>
          <p:cNvPr id="6" name="Slide Number Placeholder 5"/>
          <p:cNvSpPr>
            <a:spLocks noGrp="1"/>
          </p:cNvSpPr>
          <p:nvPr>
            <p:ph type="sldNum" sz="quarter" idx="12"/>
          </p:nvPr>
        </p:nvSpPr>
        <p:spPr/>
        <p:txBody>
          <a:bodyPr/>
          <a:lstStyle>
            <a:lvl1pPr>
              <a:defRPr/>
            </a:lvl1pPr>
          </a:lstStyle>
          <a:p>
            <a:fld id="{6C845788-C0AC-4406-8B06-9B1878B77792}"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2</a:t>
            </a:r>
          </a:p>
        </p:txBody>
      </p:sp>
      <p:sp>
        <p:nvSpPr>
          <p:cNvPr id="6" name="Slide Number Placeholder 5"/>
          <p:cNvSpPr>
            <a:spLocks noGrp="1"/>
          </p:cNvSpPr>
          <p:nvPr>
            <p:ph type="sldNum" sz="quarter" idx="12"/>
          </p:nvPr>
        </p:nvSpPr>
        <p:spPr/>
        <p:txBody>
          <a:bodyPr/>
          <a:lstStyle>
            <a:lvl1pPr>
              <a:defRPr/>
            </a:lvl1pPr>
          </a:lstStyle>
          <a:p>
            <a:fld id="{B199CEB6-373A-4796-BB02-88CCB8482BF8}"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2</a:t>
            </a:r>
          </a:p>
        </p:txBody>
      </p:sp>
      <p:sp>
        <p:nvSpPr>
          <p:cNvPr id="6" name="Slide Number Placeholder 5"/>
          <p:cNvSpPr>
            <a:spLocks noGrp="1"/>
          </p:cNvSpPr>
          <p:nvPr>
            <p:ph type="sldNum" sz="quarter" idx="12"/>
          </p:nvPr>
        </p:nvSpPr>
        <p:spPr/>
        <p:txBody>
          <a:bodyPr/>
          <a:lstStyle>
            <a:lvl1pPr>
              <a:defRPr/>
            </a:lvl1pPr>
          </a:lstStyle>
          <a:p>
            <a:fld id="{8CB8A792-A9E9-4CD8-AFB1-FB1DA5B15537}" type="slidenum">
              <a:rPr lang="en-US" altLang="en-US"/>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0000" advClick="0"/>
    </mc:Choice>
    <mc:Fallback xmlns="">
      <p:transition spd="slow" advClick="0"/>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2</a:t>
            </a:r>
          </a:p>
        </p:txBody>
      </p:sp>
      <p:sp>
        <p:nvSpPr>
          <p:cNvPr id="7" name="Slide Number Placeholder 6"/>
          <p:cNvSpPr>
            <a:spLocks noGrp="1"/>
          </p:cNvSpPr>
          <p:nvPr>
            <p:ph type="sldNum" sz="quarter" idx="12"/>
          </p:nvPr>
        </p:nvSpPr>
        <p:spPr/>
        <p:txBody>
          <a:bodyPr/>
          <a:lstStyle>
            <a:lvl1pPr>
              <a:defRPr/>
            </a:lvl1pPr>
          </a:lstStyle>
          <a:p>
            <a:fld id="{1B482DCC-E32A-4765-AB8B-3B00140722C5}" type="slidenum">
              <a:rPr lang="en-US" altLang="en-US"/>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0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2</a:t>
            </a:r>
          </a:p>
        </p:txBody>
      </p:sp>
      <p:sp>
        <p:nvSpPr>
          <p:cNvPr id="9" name="Slide Number Placeholder 8"/>
          <p:cNvSpPr>
            <a:spLocks noGrp="1"/>
          </p:cNvSpPr>
          <p:nvPr>
            <p:ph type="sldNum" sz="quarter" idx="12"/>
          </p:nvPr>
        </p:nvSpPr>
        <p:spPr/>
        <p:txBody>
          <a:bodyPr/>
          <a:lstStyle>
            <a:lvl1pPr>
              <a:defRPr/>
            </a:lvl1pPr>
          </a:lstStyle>
          <a:p>
            <a:fld id="{73C65A53-13CE-4C9D-9FA7-776FD978D798}" type="slidenum">
              <a:rPr lang="en-US" altLang="en-US"/>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0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2</a:t>
            </a:r>
          </a:p>
        </p:txBody>
      </p:sp>
      <p:sp>
        <p:nvSpPr>
          <p:cNvPr id="5" name="Slide Number Placeholder 4"/>
          <p:cNvSpPr>
            <a:spLocks noGrp="1"/>
          </p:cNvSpPr>
          <p:nvPr>
            <p:ph type="sldNum" sz="quarter" idx="12"/>
          </p:nvPr>
        </p:nvSpPr>
        <p:spPr/>
        <p:txBody>
          <a:bodyPr/>
          <a:lstStyle>
            <a:lvl1pPr>
              <a:defRPr/>
            </a:lvl1pPr>
          </a:lstStyle>
          <a:p>
            <a:fld id="{62154AC4-9355-4347-8AC1-B23CDD9D4B5D}" type="slidenum">
              <a:rPr lang="en-US" altLang="en-US"/>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0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2</a:t>
            </a:r>
          </a:p>
        </p:txBody>
      </p:sp>
      <p:sp>
        <p:nvSpPr>
          <p:cNvPr id="4" name="Slide Number Placeholder 3"/>
          <p:cNvSpPr>
            <a:spLocks noGrp="1"/>
          </p:cNvSpPr>
          <p:nvPr>
            <p:ph type="sldNum" sz="quarter" idx="12"/>
          </p:nvPr>
        </p:nvSpPr>
        <p:spPr/>
        <p:txBody>
          <a:bodyPr/>
          <a:lstStyle>
            <a:lvl1pPr>
              <a:defRPr/>
            </a:lvl1pPr>
          </a:lstStyle>
          <a:p>
            <a:fld id="{6C728F3B-5E44-47EC-8879-41CBC375ABC9}" type="slidenum">
              <a:rPr lang="en-US" altLang="en-US"/>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0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2</a:t>
            </a:r>
          </a:p>
        </p:txBody>
      </p:sp>
      <p:sp>
        <p:nvSpPr>
          <p:cNvPr id="7" name="Slide Number Placeholder 6"/>
          <p:cNvSpPr>
            <a:spLocks noGrp="1"/>
          </p:cNvSpPr>
          <p:nvPr>
            <p:ph type="sldNum" sz="quarter" idx="12"/>
          </p:nvPr>
        </p:nvSpPr>
        <p:spPr/>
        <p:txBody>
          <a:bodyPr/>
          <a:lstStyle>
            <a:lvl1pPr>
              <a:defRPr/>
            </a:lvl1pPr>
          </a:lstStyle>
          <a:p>
            <a:fld id="{8E4A2B3C-DA62-49E7-AD0C-2B73789078A8}" type="slidenum">
              <a:rPr lang="en-US" altLang="en-US"/>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0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2</a:t>
            </a:r>
          </a:p>
        </p:txBody>
      </p:sp>
      <p:sp>
        <p:nvSpPr>
          <p:cNvPr id="7" name="Slide Number Placeholder 6"/>
          <p:cNvSpPr>
            <a:spLocks noGrp="1"/>
          </p:cNvSpPr>
          <p:nvPr>
            <p:ph type="sldNum" sz="quarter" idx="12"/>
          </p:nvPr>
        </p:nvSpPr>
        <p:spPr/>
        <p:txBody>
          <a:bodyPr/>
          <a:lstStyle>
            <a:lvl1pPr>
              <a:defRPr/>
            </a:lvl1pPr>
          </a:lstStyle>
          <a:p>
            <a:fld id="{A56A619F-19C8-4D00-AA4B-FDFB200A3446}" type="slidenum">
              <a:rPr lang="en-US" altLang="en-US"/>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0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7" name="Rectangle 3"/>
          <p:cNvSpPr>
            <a:spLocks noGrp="1" noChangeArrowheads="1"/>
          </p:cNvSpPr>
          <p:nvPr>
            <p:ph type="title"/>
          </p:nvPr>
        </p:nvSpPr>
        <p:spPr bwMode="auto">
          <a:xfrm>
            <a:off x="1600200" y="304800"/>
            <a:ext cx="7086600" cy="685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6388" name="Rectangle 4"/>
          <p:cNvSpPr>
            <a:spLocks noGrp="1" noChangeArrowheads="1"/>
          </p:cNvSpPr>
          <p:nvPr>
            <p:ph type="body" idx="1"/>
          </p:nvPr>
        </p:nvSpPr>
        <p:spPr bwMode="auto">
          <a:xfrm>
            <a:off x="457200" y="1524000"/>
            <a:ext cx="8229600" cy="4411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89"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1639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r>
              <a:rPr lang="en-US" altLang="en-US"/>
              <a:t>2</a:t>
            </a:r>
          </a:p>
        </p:txBody>
      </p:sp>
      <p:sp>
        <p:nvSpPr>
          <p:cNvPr id="16391" name="Rectangle 7"/>
          <p:cNvSpPr>
            <a:spLocks noGrp="1" noChangeArrowheads="1"/>
          </p:cNvSpPr>
          <p:nvPr>
            <p:ph type="sldNum" sz="quarter" idx="4"/>
          </p:nvPr>
        </p:nvSpPr>
        <p:spPr bwMode="auto">
          <a:xfrm>
            <a:off x="7010400" y="65532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A78F59E4-5538-4C76-9649-BB7C4655AE6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0"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705" r:id="rId12"/>
  </p:sldLayoutIdLst>
  <mc:AlternateContent xmlns:mc="http://schemas.openxmlformats.org/markup-compatibility/2006" xmlns:p14="http://schemas.microsoft.com/office/powerpoint/2010/main">
    <mc:Choice Requires="p14">
      <p:transition spd="slow" p14:dur="10000" advClick="0"/>
    </mc:Choice>
    <mc:Fallback xmlns="">
      <p:transition spd="slow" advClick="0"/>
    </mc:Fallback>
  </mc:AlternateContent>
  <p:timing>
    <p:tnLst>
      <p:par>
        <p:cTn id="1" dur="indefinite" restart="never" nodeType="tmRoot"/>
      </p:par>
    </p:tnLst>
  </p:timing>
  <p:hf hdr="0" ftr="0" dt="0"/>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fontAlgn="base">
        <a:spcBef>
          <a:spcPct val="20000"/>
        </a:spcBef>
        <a:spcAft>
          <a:spcPct val="0"/>
        </a:spcAft>
        <a:buClr>
          <a:srgbClr val="000066"/>
        </a:buClr>
        <a:buSzPct val="70000"/>
        <a:buFont typeface="Wingdings" pitchFamily="2" charset="2"/>
        <a:buChar char="l"/>
        <a:defRPr sz="3000">
          <a:solidFill>
            <a:srgbClr val="000066"/>
          </a:solidFill>
          <a:latin typeface="+mn-lt"/>
          <a:ea typeface="+mn-ea"/>
          <a:cs typeface="+mn-cs"/>
        </a:defRPr>
      </a:lvl1pPr>
      <a:lvl2pPr marL="692150" indent="-347663" algn="l" rtl="0" fontAlgn="base">
        <a:spcBef>
          <a:spcPct val="20000"/>
        </a:spcBef>
        <a:spcAft>
          <a:spcPct val="0"/>
        </a:spcAft>
        <a:buClr>
          <a:schemeClr val="tx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355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2</a:t>
            </a:r>
          </a:p>
        </p:txBody>
      </p:sp>
      <p:sp>
        <p:nvSpPr>
          <p:cNvPr id="235526" name="Rectangle 6"/>
          <p:cNvSpPr>
            <a:spLocks noGrp="1" noChangeArrowheads="1"/>
          </p:cNvSpPr>
          <p:nvPr>
            <p:ph type="sldNum" sz="quarter" idx="4"/>
          </p:nvPr>
        </p:nvSpPr>
        <p:spPr bwMode="auto">
          <a:xfrm>
            <a:off x="7010400" y="6610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255AAC71-0408-4CB7-89D8-2B31B1D82DB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par>
    </p:tnLst>
  </p:timing>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igmax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png"/><Relationship Id="rId10" Type="http://schemas.openxmlformats.org/officeDocument/2006/relationships/image" Target="../media/image13.jpeg"/><Relationship Id="rId4" Type="http://schemas.openxmlformats.org/officeDocument/2006/relationships/image" Target="../media/image8.gif"/><Relationship Id="rId9"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33.wmf"/></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ctrTitle"/>
          </p:nvPr>
        </p:nvSpPr>
        <p:spPr>
          <a:xfrm>
            <a:off x="114300" y="1066800"/>
            <a:ext cx="8915400" cy="1470025"/>
          </a:xfrm>
        </p:spPr>
        <p:txBody>
          <a:bodyPr/>
          <a:lstStyle/>
          <a:p>
            <a:pPr algn="ctr"/>
            <a:r>
              <a:rPr lang="en-CA" sz="3600" dirty="0" smtClean="0"/>
              <a:t>INFORMS 2015 Workshop</a:t>
            </a:r>
            <a:br>
              <a:rPr lang="en-CA" sz="3600" dirty="0" smtClean="0"/>
            </a:br>
            <a:r>
              <a:rPr lang="en-CA" sz="3600" dirty="0" smtClean="0"/>
              <a:t> What’s </a:t>
            </a:r>
            <a:r>
              <a:rPr lang="en-CA" sz="3600" dirty="0"/>
              <a:t>New in </a:t>
            </a:r>
            <a:r>
              <a:rPr lang="en-CA" sz="3600" dirty="0" err="1" smtClean="0"/>
              <a:t>DiscoverSim</a:t>
            </a:r>
            <a:r>
              <a:rPr lang="en-CA" sz="3600" dirty="0" smtClean="0"/>
              <a:t> Version </a:t>
            </a:r>
            <a:r>
              <a:rPr lang="en-CA" sz="3600" dirty="0"/>
              <a:t>2</a:t>
            </a:r>
            <a:endParaRPr lang="en-US" sz="2400" dirty="0">
              <a:solidFill>
                <a:srgbClr val="000066"/>
              </a:solidFill>
            </a:endParaRPr>
          </a:p>
        </p:txBody>
      </p:sp>
      <p:sp>
        <p:nvSpPr>
          <p:cNvPr id="5" name="Rectangle 4"/>
          <p:cNvSpPr/>
          <p:nvPr/>
        </p:nvSpPr>
        <p:spPr>
          <a:xfrm>
            <a:off x="2286000" y="2861608"/>
            <a:ext cx="4572000" cy="1938992"/>
          </a:xfrm>
          <a:prstGeom prst="rect">
            <a:avLst/>
          </a:prstGeom>
        </p:spPr>
        <p:txBody>
          <a:bodyPr>
            <a:spAutoFit/>
          </a:bodyPr>
          <a:lstStyle/>
          <a:p>
            <a:pPr algn="ctr"/>
            <a:r>
              <a:rPr lang="en-US" sz="2400" dirty="0">
                <a:solidFill>
                  <a:srgbClr val="000066"/>
                </a:solidFill>
              </a:rPr>
              <a:t>John </a:t>
            </a:r>
            <a:r>
              <a:rPr lang="en-US" sz="2400" dirty="0" smtClean="0">
                <a:solidFill>
                  <a:srgbClr val="000066"/>
                </a:solidFill>
              </a:rPr>
              <a:t>Noguera, P. Eng.</a:t>
            </a:r>
            <a:r>
              <a:rPr lang="en-US" sz="2400" dirty="0">
                <a:solidFill>
                  <a:srgbClr val="000066"/>
                </a:solidFill>
              </a:rPr>
              <a:t/>
            </a:r>
            <a:br>
              <a:rPr lang="en-US" sz="2400" dirty="0">
                <a:solidFill>
                  <a:srgbClr val="000066"/>
                </a:solidFill>
              </a:rPr>
            </a:br>
            <a:r>
              <a:rPr lang="en-US" sz="2400" dirty="0">
                <a:solidFill>
                  <a:srgbClr val="000066"/>
                </a:solidFill>
              </a:rPr>
              <a:t>CTO &amp; </a:t>
            </a:r>
            <a:r>
              <a:rPr lang="en-US" sz="2400" dirty="0" smtClean="0">
                <a:solidFill>
                  <a:srgbClr val="000066"/>
                </a:solidFill>
              </a:rPr>
              <a:t>Co-founder </a:t>
            </a:r>
            <a:r>
              <a:rPr lang="en-US" sz="2400" dirty="0">
                <a:solidFill>
                  <a:srgbClr val="000066"/>
                </a:solidFill>
              </a:rPr>
              <a:t/>
            </a:r>
            <a:br>
              <a:rPr lang="en-US" sz="2400" dirty="0">
                <a:solidFill>
                  <a:srgbClr val="000066"/>
                </a:solidFill>
              </a:rPr>
            </a:br>
            <a:r>
              <a:rPr lang="en-US" sz="2400" dirty="0">
                <a:solidFill>
                  <a:srgbClr val="000066"/>
                </a:solidFill>
              </a:rPr>
              <a:t>SigmaXL, Inc.</a:t>
            </a:r>
            <a:br>
              <a:rPr lang="en-US" sz="2400" dirty="0">
                <a:solidFill>
                  <a:srgbClr val="000066"/>
                </a:solidFill>
              </a:rPr>
            </a:br>
            <a:r>
              <a:rPr lang="en-US" sz="2400" dirty="0">
                <a:solidFill>
                  <a:srgbClr val="000066"/>
                </a:solidFill>
                <a:hlinkClick r:id="rId3"/>
              </a:rPr>
              <a:t>www.SigmaXL.com</a:t>
            </a:r>
            <a:r>
              <a:rPr lang="en-US" sz="2400" dirty="0">
                <a:solidFill>
                  <a:srgbClr val="000066"/>
                </a:solidFill>
              </a:rPr>
              <a:t/>
            </a:r>
            <a:br>
              <a:rPr lang="en-US" sz="2400" dirty="0">
                <a:solidFill>
                  <a:srgbClr val="000066"/>
                </a:solidFill>
              </a:rPr>
            </a:br>
            <a:r>
              <a:rPr lang="en-US" sz="2400" dirty="0" smtClean="0">
                <a:solidFill>
                  <a:srgbClr val="000066"/>
                </a:solidFill>
              </a:rPr>
              <a:t>October 31, 2015</a:t>
            </a:r>
            <a:endParaRPr lang="en-US" sz="2400" dirty="0"/>
          </a:p>
        </p:txBody>
      </p:sp>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7696200" y="76200"/>
            <a:ext cx="1371600" cy="914400"/>
          </a:xfrm>
          <a:prstGeom prst="rect">
            <a:avLst/>
          </a:prstGeom>
          <a:ln>
            <a:solidFill>
              <a:srgbClr val="002060"/>
            </a:solidFill>
          </a:ln>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0622" y="4626300"/>
            <a:ext cx="2551155" cy="2082844"/>
          </a:xfrm>
          <a:prstGeom prst="rect">
            <a:avLst/>
          </a:prstGeom>
        </p:spPr>
      </p:pic>
      <p:pic>
        <p:nvPicPr>
          <p:cNvPr id="2" name="Picture 2" descr="Philadelphia 20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5553074"/>
            <a:ext cx="4932208" cy="8477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10</a:t>
            </a:fld>
            <a:endParaRPr lang="en-US" altLang="en-US"/>
          </a:p>
        </p:txBody>
      </p:sp>
      <p:sp>
        <p:nvSpPr>
          <p:cNvPr id="134146" name="Rectangle 2"/>
          <p:cNvSpPr>
            <a:spLocks noGrp="1" noChangeArrowheads="1"/>
          </p:cNvSpPr>
          <p:nvPr>
            <p:ph type="title"/>
          </p:nvPr>
        </p:nvSpPr>
        <p:spPr>
          <a:xfrm>
            <a:off x="1803779" y="0"/>
            <a:ext cx="7315200" cy="1066800"/>
          </a:xfrm>
        </p:spPr>
        <p:txBody>
          <a:bodyPr/>
          <a:lstStyle/>
          <a:p>
            <a:r>
              <a:rPr lang="en-US" sz="3200" dirty="0" smtClean="0"/>
              <a:t>What’s New in </a:t>
            </a:r>
            <a:r>
              <a:rPr lang="en-US" sz="3200" dirty="0" err="1" smtClean="0"/>
              <a:t>DiscoverSim</a:t>
            </a:r>
            <a:r>
              <a:rPr lang="en-US" sz="3200" dirty="0" smtClean="0"/>
              <a:t> </a:t>
            </a:r>
            <a:br>
              <a:rPr lang="en-US" sz="3200" dirty="0" smtClean="0"/>
            </a:br>
            <a:r>
              <a:rPr lang="en-US" sz="3200" dirty="0" smtClean="0"/>
              <a:t>Version 2</a:t>
            </a:r>
            <a:endParaRPr lang="en-US" sz="3200" dirty="0"/>
          </a:p>
        </p:txBody>
      </p:sp>
      <p:sp>
        <p:nvSpPr>
          <p:cNvPr id="134147" name="Rectangle 3"/>
          <p:cNvSpPr>
            <a:spLocks noGrp="1" noChangeArrowheads="1"/>
          </p:cNvSpPr>
          <p:nvPr>
            <p:ph type="body" idx="1"/>
          </p:nvPr>
        </p:nvSpPr>
        <p:spPr>
          <a:xfrm>
            <a:off x="381000" y="1447800"/>
            <a:ext cx="8458200" cy="4724400"/>
          </a:xfrm>
        </p:spPr>
        <p:txBody>
          <a:bodyPr/>
          <a:lstStyle/>
          <a:p>
            <a:r>
              <a:rPr lang="en-CA" sz="2800" b="1" dirty="0" err="1" smtClean="0"/>
              <a:t>Nelder</a:t>
            </a:r>
            <a:r>
              <a:rPr lang="en-CA" sz="2800" b="1" dirty="0" smtClean="0"/>
              <a:t>-Mead </a:t>
            </a:r>
            <a:r>
              <a:rPr lang="en-CA" sz="2800" dirty="0"/>
              <a:t>simplex optimization for fast local non-smooth problems.</a:t>
            </a:r>
          </a:p>
          <a:p>
            <a:r>
              <a:rPr lang="en-CA" sz="2800" b="1" dirty="0" smtClean="0"/>
              <a:t>Exhaustive </a:t>
            </a:r>
            <a:r>
              <a:rPr lang="en-CA" sz="2800" b="1" dirty="0"/>
              <a:t>Discrete </a:t>
            </a:r>
            <a:r>
              <a:rPr lang="en-CA" sz="2800" dirty="0"/>
              <a:t>optimization – all combinations for small discrete problems.</a:t>
            </a:r>
          </a:p>
          <a:p>
            <a:r>
              <a:rPr lang="en-CA" sz="2800" b="1" dirty="0" smtClean="0"/>
              <a:t>Genetic </a:t>
            </a:r>
            <a:r>
              <a:rPr lang="en-CA" sz="2800" b="1" dirty="0"/>
              <a:t>Algorithm </a:t>
            </a:r>
            <a:r>
              <a:rPr lang="en-CA" sz="2800" dirty="0"/>
              <a:t>improved constraint handling using MIDACO’s Oracle method.</a:t>
            </a:r>
          </a:p>
          <a:p>
            <a:r>
              <a:rPr lang="en-CA" sz="2800" dirty="0" smtClean="0"/>
              <a:t>Powerful </a:t>
            </a:r>
            <a:r>
              <a:rPr lang="en-CA" sz="2800" b="1" dirty="0"/>
              <a:t>Hybrid </a:t>
            </a:r>
            <a:r>
              <a:rPr lang="en-CA" sz="2800" dirty="0"/>
              <a:t>of MIDACO, Genetic Algorithm, Exhaustive Discrete, </a:t>
            </a:r>
            <a:r>
              <a:rPr lang="en-CA" sz="2800" dirty="0" err="1"/>
              <a:t>Nelder</a:t>
            </a:r>
            <a:r>
              <a:rPr lang="en-CA" sz="2800" dirty="0"/>
              <a:t>-Mead </a:t>
            </a:r>
            <a:r>
              <a:rPr lang="en-CA" sz="2800" dirty="0" smtClean="0"/>
              <a:t>(NM) and </a:t>
            </a:r>
            <a:r>
              <a:rPr lang="en-CA" sz="2800" dirty="0"/>
              <a:t>Sequential </a:t>
            </a:r>
            <a:r>
              <a:rPr lang="en-CA" sz="2800" dirty="0" smtClean="0"/>
              <a:t>Quadratic Programming (SQP).</a:t>
            </a:r>
            <a:endParaRPr lang="en-CA" sz="2800" dirty="0"/>
          </a:p>
        </p:txBody>
      </p:sp>
    </p:spTree>
    <p:extLst>
      <p:ext uri="{BB962C8B-B14F-4D97-AF65-F5344CB8AC3E}">
        <p14:creationId xmlns:p14="http://schemas.microsoft.com/office/powerpoint/2010/main" val="2870503754"/>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11</a:t>
            </a:fld>
            <a:endParaRPr lang="en-US" altLang="en-US"/>
          </a:p>
        </p:txBody>
      </p:sp>
      <p:sp>
        <p:nvSpPr>
          <p:cNvPr id="134146" name="Rectangle 2"/>
          <p:cNvSpPr>
            <a:spLocks noGrp="1" noChangeArrowheads="1"/>
          </p:cNvSpPr>
          <p:nvPr>
            <p:ph type="title"/>
          </p:nvPr>
        </p:nvSpPr>
        <p:spPr>
          <a:xfrm>
            <a:off x="1803779" y="0"/>
            <a:ext cx="7315200" cy="1066800"/>
          </a:xfrm>
        </p:spPr>
        <p:txBody>
          <a:bodyPr/>
          <a:lstStyle/>
          <a:p>
            <a:r>
              <a:rPr lang="en-US" sz="3200" dirty="0" smtClean="0"/>
              <a:t>What’s New in </a:t>
            </a:r>
            <a:r>
              <a:rPr lang="en-US" sz="3200" dirty="0" err="1" smtClean="0"/>
              <a:t>DiscoverSim</a:t>
            </a:r>
            <a:r>
              <a:rPr lang="en-US" sz="3200" dirty="0" smtClean="0"/>
              <a:t> </a:t>
            </a:r>
            <a:br>
              <a:rPr lang="en-US" sz="3200" dirty="0" smtClean="0"/>
            </a:br>
            <a:r>
              <a:rPr lang="en-US" sz="3200" dirty="0" smtClean="0"/>
              <a:t>Version 2</a:t>
            </a:r>
            <a:endParaRPr lang="en-US" sz="3200" dirty="0"/>
          </a:p>
        </p:txBody>
      </p:sp>
      <p:sp>
        <p:nvSpPr>
          <p:cNvPr id="134147" name="Rectangle 3"/>
          <p:cNvSpPr>
            <a:spLocks noGrp="1" noChangeArrowheads="1"/>
          </p:cNvSpPr>
          <p:nvPr>
            <p:ph type="body" idx="1"/>
          </p:nvPr>
        </p:nvSpPr>
        <p:spPr>
          <a:xfrm>
            <a:off x="381000" y="1447800"/>
            <a:ext cx="8458200" cy="4724400"/>
          </a:xfrm>
        </p:spPr>
        <p:txBody>
          <a:bodyPr/>
          <a:lstStyle/>
          <a:p>
            <a:r>
              <a:rPr lang="en-CA" sz="2400" b="1" dirty="0" err="1" smtClean="0"/>
              <a:t>Nonnormal</a:t>
            </a:r>
            <a:r>
              <a:rPr lang="en-CA" sz="2400" b="1" dirty="0" smtClean="0"/>
              <a:t> </a:t>
            </a:r>
            <a:r>
              <a:rPr lang="en-CA" sz="2400" b="1" dirty="0"/>
              <a:t>Process Capability </a:t>
            </a:r>
            <a:r>
              <a:rPr lang="en-CA" sz="2400" dirty="0"/>
              <a:t>for all 53 continuous and 10 discrete distributions.</a:t>
            </a:r>
          </a:p>
          <a:p>
            <a:r>
              <a:rPr lang="en-CA" sz="2400" dirty="0" smtClean="0"/>
              <a:t>Improved </a:t>
            </a:r>
            <a:r>
              <a:rPr lang="en-CA" sz="2400" dirty="0"/>
              <a:t>robustness on parameter estimation for distribution fitting using the methods of BFGS and </a:t>
            </a:r>
            <a:r>
              <a:rPr lang="en-CA" sz="2400" dirty="0" err="1"/>
              <a:t>Nelder</a:t>
            </a:r>
            <a:r>
              <a:rPr lang="en-CA" sz="2400" dirty="0"/>
              <a:t>-Mead.</a:t>
            </a:r>
          </a:p>
          <a:p>
            <a:r>
              <a:rPr lang="en-CA" sz="2400" dirty="0" smtClean="0"/>
              <a:t>Threshold </a:t>
            </a:r>
            <a:r>
              <a:rPr lang="en-CA" sz="2400" dirty="0"/>
              <a:t>distributions solved using a hybrid of Maximum Likelihood and Iterative Bias Reduction. Added </a:t>
            </a:r>
            <a:r>
              <a:rPr lang="en-CA" sz="2400" dirty="0" smtClean="0"/>
              <a:t>option to </a:t>
            </a:r>
            <a:r>
              <a:rPr lang="en-CA" sz="2400" dirty="0"/>
              <a:t>exclude threshold distributions from distribution fitting.</a:t>
            </a:r>
          </a:p>
          <a:p>
            <a:r>
              <a:rPr lang="en-CA" sz="2400" dirty="0" smtClean="0"/>
              <a:t>Anderson </a:t>
            </a:r>
            <a:r>
              <a:rPr lang="en-CA" sz="2400" dirty="0"/>
              <a:t>Darling P-Values for all continuous distributions via table lookup. Tables with critical values </a:t>
            </a:r>
            <a:r>
              <a:rPr lang="en-CA" sz="2400" dirty="0" smtClean="0"/>
              <a:t>computed using </a:t>
            </a:r>
            <a:r>
              <a:rPr lang="en-CA" sz="2400" dirty="0"/>
              <a:t>extensive Monte Carlo simulations</a:t>
            </a:r>
            <a:r>
              <a:rPr lang="en-CA" sz="2800" dirty="0" smtClean="0"/>
              <a:t>.</a:t>
            </a:r>
            <a:endParaRPr lang="en-CA" sz="2800" dirty="0"/>
          </a:p>
        </p:txBody>
      </p:sp>
    </p:spTree>
    <p:extLst>
      <p:ext uri="{BB962C8B-B14F-4D97-AF65-F5344CB8AC3E}">
        <p14:creationId xmlns:p14="http://schemas.microsoft.com/office/powerpoint/2010/main" val="4128260583"/>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12</a:t>
            </a:fld>
            <a:endParaRPr lang="en-US" altLang="en-US"/>
          </a:p>
        </p:txBody>
      </p:sp>
      <p:sp>
        <p:nvSpPr>
          <p:cNvPr id="134146" name="Rectangle 2"/>
          <p:cNvSpPr>
            <a:spLocks noGrp="1" noChangeArrowheads="1"/>
          </p:cNvSpPr>
          <p:nvPr>
            <p:ph type="title"/>
          </p:nvPr>
        </p:nvSpPr>
        <p:spPr>
          <a:xfrm>
            <a:off x="1803779" y="0"/>
            <a:ext cx="7315200" cy="1066800"/>
          </a:xfrm>
        </p:spPr>
        <p:txBody>
          <a:bodyPr/>
          <a:lstStyle/>
          <a:p>
            <a:r>
              <a:rPr lang="en-US" sz="3200" dirty="0" smtClean="0"/>
              <a:t>What’s New in </a:t>
            </a:r>
            <a:r>
              <a:rPr lang="en-US" sz="3200" dirty="0" err="1" smtClean="0"/>
              <a:t>DiscoverSim</a:t>
            </a:r>
            <a:r>
              <a:rPr lang="en-US" sz="3200" dirty="0" smtClean="0"/>
              <a:t> </a:t>
            </a:r>
            <a:br>
              <a:rPr lang="en-US" sz="3200" dirty="0" smtClean="0"/>
            </a:br>
            <a:r>
              <a:rPr lang="en-US" sz="3200" dirty="0" smtClean="0"/>
              <a:t>Version 2</a:t>
            </a:r>
            <a:endParaRPr lang="en-US" sz="3200" dirty="0"/>
          </a:p>
        </p:txBody>
      </p:sp>
      <p:sp>
        <p:nvSpPr>
          <p:cNvPr id="134147" name="Rectangle 3"/>
          <p:cNvSpPr>
            <a:spLocks noGrp="1" noChangeArrowheads="1"/>
          </p:cNvSpPr>
          <p:nvPr>
            <p:ph type="body" idx="1"/>
          </p:nvPr>
        </p:nvSpPr>
        <p:spPr>
          <a:xfrm>
            <a:off x="381000" y="1447800"/>
            <a:ext cx="8458200" cy="4724400"/>
          </a:xfrm>
        </p:spPr>
        <p:txBody>
          <a:bodyPr/>
          <a:lstStyle/>
          <a:p>
            <a:r>
              <a:rPr lang="en-CA" sz="2800" b="1" dirty="0" smtClean="0"/>
              <a:t>Weighted </a:t>
            </a:r>
            <a:r>
              <a:rPr lang="en-CA" sz="2800" dirty="0"/>
              <a:t>and </a:t>
            </a:r>
            <a:r>
              <a:rPr lang="en-CA" sz="2800" b="1" dirty="0"/>
              <a:t>Unweighted </a:t>
            </a:r>
            <a:r>
              <a:rPr lang="en-CA" sz="2800" dirty="0"/>
              <a:t>Custom </a:t>
            </a:r>
            <a:r>
              <a:rPr lang="en-CA" sz="2800" dirty="0" smtClean="0"/>
              <a:t>Distributions</a:t>
            </a:r>
            <a:br>
              <a:rPr lang="en-CA" sz="2800" dirty="0" smtClean="0"/>
            </a:br>
            <a:endParaRPr lang="en-CA" sz="2800" dirty="0"/>
          </a:p>
          <a:p>
            <a:r>
              <a:rPr lang="en-CA" sz="2800" dirty="0" smtClean="0"/>
              <a:t>Import </a:t>
            </a:r>
            <a:r>
              <a:rPr lang="en-CA" sz="2800" dirty="0"/>
              <a:t>Stochastic Information Packet (</a:t>
            </a:r>
            <a:r>
              <a:rPr lang="en-CA" sz="2800" b="1" dirty="0"/>
              <a:t>SIP</a:t>
            </a:r>
            <a:r>
              <a:rPr lang="en-CA" sz="2800" dirty="0"/>
              <a:t>). </a:t>
            </a:r>
            <a:endParaRPr lang="en-CA" sz="2800" dirty="0" smtClean="0"/>
          </a:p>
          <a:p>
            <a:pPr lvl="1"/>
            <a:r>
              <a:rPr lang="en-CA" sz="2400" dirty="0" smtClean="0"/>
              <a:t>A </a:t>
            </a:r>
            <a:r>
              <a:rPr lang="en-CA" sz="2400" dirty="0"/>
              <a:t>SIP is a standard library of data (see </a:t>
            </a:r>
            <a:r>
              <a:rPr lang="en-CA" sz="2400" dirty="0" smtClean="0"/>
              <a:t>ProbabilityManagement.org for </a:t>
            </a:r>
            <a:r>
              <a:rPr lang="en-CA" sz="2400" dirty="0"/>
              <a:t>more details on this standard). </a:t>
            </a:r>
            <a:endParaRPr lang="en-CA" sz="2400" dirty="0" smtClean="0"/>
          </a:p>
          <a:p>
            <a:pPr lvl="1"/>
            <a:r>
              <a:rPr lang="en-CA" sz="2400" dirty="0" err="1" smtClean="0"/>
              <a:t>DiscoverSim</a:t>
            </a:r>
            <a:r>
              <a:rPr lang="en-CA" sz="2400" dirty="0" smtClean="0"/>
              <a:t> </a:t>
            </a:r>
            <a:r>
              <a:rPr lang="en-CA" sz="2400" dirty="0"/>
              <a:t>treats this as a custom distribution with unweighted data and </a:t>
            </a:r>
            <a:r>
              <a:rPr lang="en-CA" sz="2400" dirty="0" smtClean="0"/>
              <a:t>is sampled </a:t>
            </a:r>
            <a:r>
              <a:rPr lang="en-CA" sz="2400" dirty="0"/>
              <a:t>sequentially</a:t>
            </a:r>
            <a:r>
              <a:rPr lang="en-CA" sz="2400" dirty="0" smtClean="0"/>
              <a:t>.</a:t>
            </a:r>
            <a:endParaRPr lang="en-CA" sz="2400" dirty="0"/>
          </a:p>
        </p:txBody>
      </p:sp>
    </p:spTree>
    <p:extLst>
      <p:ext uri="{BB962C8B-B14F-4D97-AF65-F5344CB8AC3E}">
        <p14:creationId xmlns:p14="http://schemas.microsoft.com/office/powerpoint/2010/main" val="3778326447"/>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13</a:t>
            </a:fld>
            <a:endParaRPr lang="en-US" altLang="en-US"/>
          </a:p>
        </p:txBody>
      </p:sp>
      <p:sp>
        <p:nvSpPr>
          <p:cNvPr id="134146" name="Rectangle 2"/>
          <p:cNvSpPr>
            <a:spLocks noGrp="1" noChangeArrowheads="1"/>
          </p:cNvSpPr>
          <p:nvPr>
            <p:ph type="title"/>
          </p:nvPr>
        </p:nvSpPr>
        <p:spPr>
          <a:xfrm>
            <a:off x="1803779" y="0"/>
            <a:ext cx="7315200" cy="1066800"/>
          </a:xfrm>
        </p:spPr>
        <p:txBody>
          <a:bodyPr/>
          <a:lstStyle/>
          <a:p>
            <a:r>
              <a:rPr lang="en-US" sz="3200" dirty="0" smtClean="0"/>
              <a:t>What’s New in </a:t>
            </a:r>
            <a:r>
              <a:rPr lang="en-US" sz="3200" dirty="0" err="1" smtClean="0"/>
              <a:t>DiscoverSim</a:t>
            </a:r>
            <a:r>
              <a:rPr lang="en-US" sz="3200" dirty="0" smtClean="0"/>
              <a:t> </a:t>
            </a:r>
            <a:br>
              <a:rPr lang="en-US" sz="3200" dirty="0" smtClean="0"/>
            </a:br>
            <a:r>
              <a:rPr lang="en-US" sz="3200" dirty="0" smtClean="0"/>
              <a:t>Version 2</a:t>
            </a:r>
            <a:endParaRPr lang="en-US" sz="3200" dirty="0"/>
          </a:p>
        </p:txBody>
      </p:sp>
      <p:sp>
        <p:nvSpPr>
          <p:cNvPr id="134147" name="Rectangle 3"/>
          <p:cNvSpPr>
            <a:spLocks noGrp="1" noChangeArrowheads="1"/>
          </p:cNvSpPr>
          <p:nvPr>
            <p:ph type="body" idx="1"/>
          </p:nvPr>
        </p:nvSpPr>
        <p:spPr>
          <a:xfrm>
            <a:off x="381000" y="1447800"/>
            <a:ext cx="8458200" cy="4724400"/>
          </a:xfrm>
        </p:spPr>
        <p:txBody>
          <a:bodyPr/>
          <a:lstStyle/>
          <a:p>
            <a:r>
              <a:rPr lang="en-CA" sz="2800" b="1" dirty="0" smtClean="0"/>
              <a:t>Discrete </a:t>
            </a:r>
            <a:r>
              <a:rPr lang="en-CA" sz="2800" b="1" dirty="0"/>
              <a:t>Control </a:t>
            </a:r>
            <a:r>
              <a:rPr lang="en-CA" sz="2800" dirty="0"/>
              <a:t>now includes a </a:t>
            </a:r>
            <a:r>
              <a:rPr lang="en-CA" sz="2800" b="1" dirty="0"/>
              <a:t>Step </a:t>
            </a:r>
            <a:r>
              <a:rPr lang="en-CA" sz="2800" dirty="0"/>
              <a:t>size, so is no longer limited to integer increments.</a:t>
            </a:r>
          </a:p>
          <a:p>
            <a:r>
              <a:rPr lang="en-CA" sz="2800" dirty="0" smtClean="0"/>
              <a:t>Insert </a:t>
            </a:r>
            <a:r>
              <a:rPr lang="en-CA" sz="2800" b="1" dirty="0"/>
              <a:t>DSIM function </a:t>
            </a:r>
            <a:r>
              <a:rPr lang="en-CA" sz="2800" dirty="0"/>
              <a:t>such as Percentile or Capability Metric. This can then be used in a constraint</a:t>
            </a:r>
            <a:r>
              <a:rPr lang="en-CA" sz="2800" dirty="0" smtClean="0"/>
              <a:t>.</a:t>
            </a:r>
          </a:p>
          <a:p>
            <a:pPr lvl="0"/>
            <a:r>
              <a:rPr lang="en-US" sz="2800" dirty="0"/>
              <a:t>New </a:t>
            </a:r>
            <a:r>
              <a:rPr lang="en-US" sz="2800" b="1" dirty="0"/>
              <a:t>Percentile</a:t>
            </a:r>
            <a:r>
              <a:rPr lang="en-US" sz="2800" dirty="0"/>
              <a:t> </a:t>
            </a:r>
            <a:r>
              <a:rPr lang="en-US" sz="2800" dirty="0" smtClean="0"/>
              <a:t>statistic </a:t>
            </a:r>
            <a:r>
              <a:rPr lang="en-US" sz="2800" dirty="0"/>
              <a:t>for optimization</a:t>
            </a:r>
            <a:r>
              <a:rPr lang="en-US" sz="2800" dirty="0" smtClean="0"/>
              <a:t>.</a:t>
            </a:r>
            <a:endParaRPr lang="en-CA" sz="2800" dirty="0"/>
          </a:p>
          <a:p>
            <a:r>
              <a:rPr lang="en-CA" sz="2800" b="1" dirty="0" smtClean="0"/>
              <a:t>Correlations </a:t>
            </a:r>
            <a:r>
              <a:rPr lang="en-CA" sz="2800" b="1" dirty="0"/>
              <a:t>&gt; Reset with Blanks </a:t>
            </a:r>
            <a:r>
              <a:rPr lang="en-CA" sz="2800" dirty="0"/>
              <a:t>allows you to specify correlations between inputs without the constraint </a:t>
            </a:r>
            <a:r>
              <a:rPr lang="en-CA" sz="2800" dirty="0" smtClean="0"/>
              <a:t>of requiring </a:t>
            </a:r>
            <a:r>
              <a:rPr lang="en-CA" sz="2800" dirty="0"/>
              <a:t>independence on the other inputs</a:t>
            </a:r>
            <a:r>
              <a:rPr lang="en-CA" sz="2800" dirty="0" smtClean="0"/>
              <a:t>.</a:t>
            </a:r>
          </a:p>
        </p:txBody>
      </p:sp>
    </p:spTree>
    <p:extLst>
      <p:ext uri="{BB962C8B-B14F-4D97-AF65-F5344CB8AC3E}">
        <p14:creationId xmlns:p14="http://schemas.microsoft.com/office/powerpoint/2010/main" val="2333415069"/>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14</a:t>
            </a:fld>
            <a:endParaRPr lang="en-US" altLang="en-US"/>
          </a:p>
        </p:txBody>
      </p:sp>
      <p:sp>
        <p:nvSpPr>
          <p:cNvPr id="134146" name="Rectangle 2"/>
          <p:cNvSpPr>
            <a:spLocks noGrp="1" noChangeArrowheads="1"/>
          </p:cNvSpPr>
          <p:nvPr>
            <p:ph type="title"/>
          </p:nvPr>
        </p:nvSpPr>
        <p:spPr>
          <a:xfrm>
            <a:off x="1803779" y="0"/>
            <a:ext cx="7315200" cy="1066800"/>
          </a:xfrm>
        </p:spPr>
        <p:txBody>
          <a:bodyPr/>
          <a:lstStyle/>
          <a:p>
            <a:r>
              <a:rPr lang="en-CA" sz="3200" dirty="0"/>
              <a:t>Distribution Fitting - Maximum Likelihood Estimation of </a:t>
            </a:r>
            <a:r>
              <a:rPr lang="en-CA" sz="3200" dirty="0" smtClean="0"/>
              <a:t>Parameters</a:t>
            </a:r>
            <a:endParaRPr lang="en-US" sz="3200" dirty="0"/>
          </a:p>
        </p:txBody>
      </p:sp>
      <p:sp>
        <p:nvSpPr>
          <p:cNvPr id="134147" name="Rectangle 3"/>
          <p:cNvSpPr>
            <a:spLocks noGrp="1" noChangeArrowheads="1"/>
          </p:cNvSpPr>
          <p:nvPr>
            <p:ph type="body" idx="1"/>
          </p:nvPr>
        </p:nvSpPr>
        <p:spPr>
          <a:xfrm>
            <a:off x="381000" y="1447800"/>
            <a:ext cx="8458200" cy="4724400"/>
          </a:xfrm>
        </p:spPr>
        <p:txBody>
          <a:bodyPr/>
          <a:lstStyle/>
          <a:p>
            <a:r>
              <a:rPr lang="en-CA" sz="2800" dirty="0"/>
              <a:t>Maximum likelihood (ML) estimates of the parameters are calculated by maximizing the likelihood function with respect to the parameters. </a:t>
            </a:r>
            <a:endParaRPr lang="en-CA" sz="2800" dirty="0" smtClean="0"/>
          </a:p>
          <a:p>
            <a:r>
              <a:rPr lang="en-CA" sz="2800" dirty="0" smtClean="0"/>
              <a:t>The </a:t>
            </a:r>
            <a:r>
              <a:rPr lang="en-CA" sz="2800" dirty="0"/>
              <a:t>likelihood function is simply the sum of the log of the probability density function (PDF) for each observation</a:t>
            </a:r>
            <a:r>
              <a:rPr lang="en-CA" sz="2800" dirty="0" smtClean="0"/>
              <a:t>.</a:t>
            </a:r>
            <a:endParaRPr lang="en-CA" sz="2800" dirty="0"/>
          </a:p>
          <a:p>
            <a:r>
              <a:rPr lang="en-CA" sz="2800" dirty="0"/>
              <a:t>Initial parameter values are derived from method of moments estimates or, if applicable, ordinary least squares.</a:t>
            </a:r>
          </a:p>
          <a:p>
            <a:endParaRPr lang="en-CA" sz="2800" dirty="0"/>
          </a:p>
        </p:txBody>
      </p:sp>
    </p:spTree>
    <p:extLst>
      <p:ext uri="{BB962C8B-B14F-4D97-AF65-F5344CB8AC3E}">
        <p14:creationId xmlns:p14="http://schemas.microsoft.com/office/powerpoint/2010/main" val="3198746147"/>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15</a:t>
            </a:fld>
            <a:endParaRPr lang="en-US" altLang="en-US"/>
          </a:p>
        </p:txBody>
      </p:sp>
      <p:sp>
        <p:nvSpPr>
          <p:cNvPr id="134146" name="Rectangle 2"/>
          <p:cNvSpPr>
            <a:spLocks noGrp="1" noChangeArrowheads="1"/>
          </p:cNvSpPr>
          <p:nvPr>
            <p:ph type="title"/>
          </p:nvPr>
        </p:nvSpPr>
        <p:spPr>
          <a:xfrm>
            <a:off x="1803779" y="0"/>
            <a:ext cx="7315200" cy="1066800"/>
          </a:xfrm>
        </p:spPr>
        <p:txBody>
          <a:bodyPr/>
          <a:lstStyle/>
          <a:p>
            <a:r>
              <a:rPr lang="en-CA" sz="3200" dirty="0"/>
              <a:t>Distribution Fitting - Maximum Likelihood Estimation of </a:t>
            </a:r>
            <a:r>
              <a:rPr lang="en-CA" sz="3200" dirty="0" smtClean="0"/>
              <a:t>Parameters</a:t>
            </a:r>
            <a:endParaRPr lang="en-US" sz="3200" dirty="0"/>
          </a:p>
        </p:txBody>
      </p:sp>
      <p:sp>
        <p:nvSpPr>
          <p:cNvPr id="134147" name="Rectangle 3"/>
          <p:cNvSpPr>
            <a:spLocks noGrp="1" noChangeArrowheads="1"/>
          </p:cNvSpPr>
          <p:nvPr>
            <p:ph type="body" idx="1"/>
          </p:nvPr>
        </p:nvSpPr>
        <p:spPr>
          <a:xfrm>
            <a:off x="381000" y="1447800"/>
            <a:ext cx="8458200" cy="4724400"/>
          </a:xfrm>
        </p:spPr>
        <p:txBody>
          <a:bodyPr/>
          <a:lstStyle/>
          <a:p>
            <a:r>
              <a:rPr lang="en-CA" sz="2800" dirty="0" smtClean="0"/>
              <a:t>The </a:t>
            </a:r>
            <a:r>
              <a:rPr lang="en-CA" sz="2800" dirty="0"/>
              <a:t>maximum likelihood parameter estimates are then calculated using the method of </a:t>
            </a:r>
            <a:r>
              <a:rPr lang="en-CA" sz="2800" dirty="0" err="1"/>
              <a:t>Broyden</a:t>
            </a:r>
            <a:r>
              <a:rPr lang="en-CA" sz="2800" dirty="0"/>
              <a:t>, Fletcher, Goldfarb, and </a:t>
            </a:r>
            <a:r>
              <a:rPr lang="en-CA" sz="2800" dirty="0" err="1"/>
              <a:t>Shanno</a:t>
            </a:r>
            <a:r>
              <a:rPr lang="en-CA" sz="2800" dirty="0"/>
              <a:t> (BFGS).  </a:t>
            </a:r>
            <a:endParaRPr lang="en-CA" sz="2800" dirty="0" smtClean="0"/>
          </a:p>
          <a:p>
            <a:r>
              <a:rPr lang="en-CA" sz="2800" dirty="0" smtClean="0"/>
              <a:t>The </a:t>
            </a:r>
            <a:r>
              <a:rPr lang="en-CA" sz="2800" dirty="0"/>
              <a:t>BFGS method approximates Newton's method, a class of hill-climbing optimization techniques that seeks a stationary point of a (preferably twice continuously differentiable) function. </a:t>
            </a:r>
            <a:endParaRPr lang="en-CA" sz="2800" dirty="0" smtClean="0"/>
          </a:p>
          <a:p>
            <a:r>
              <a:rPr lang="en-CA" sz="2800" dirty="0" smtClean="0"/>
              <a:t>These </a:t>
            </a:r>
            <a:r>
              <a:rPr lang="en-CA" sz="2800" dirty="0"/>
              <a:t>methods use both the first and second derivatives of the function. However, BFGS has proven to have good performance even for non-smooth optimizations. </a:t>
            </a:r>
          </a:p>
        </p:txBody>
      </p:sp>
    </p:spTree>
    <p:extLst>
      <p:ext uri="{BB962C8B-B14F-4D97-AF65-F5344CB8AC3E}">
        <p14:creationId xmlns:p14="http://schemas.microsoft.com/office/powerpoint/2010/main" val="3248476843"/>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16</a:t>
            </a:fld>
            <a:endParaRPr lang="en-US" altLang="en-US"/>
          </a:p>
        </p:txBody>
      </p:sp>
      <p:sp>
        <p:nvSpPr>
          <p:cNvPr id="134146" name="Rectangle 2"/>
          <p:cNvSpPr>
            <a:spLocks noGrp="1" noChangeArrowheads="1"/>
          </p:cNvSpPr>
          <p:nvPr>
            <p:ph type="title"/>
          </p:nvPr>
        </p:nvSpPr>
        <p:spPr>
          <a:xfrm>
            <a:off x="1803779" y="0"/>
            <a:ext cx="7315200" cy="1066800"/>
          </a:xfrm>
        </p:spPr>
        <p:txBody>
          <a:bodyPr/>
          <a:lstStyle/>
          <a:p>
            <a:r>
              <a:rPr lang="en-CA" sz="3200" dirty="0"/>
              <a:t>Distribution Fitting - Maximum Likelihood Estimation of </a:t>
            </a:r>
            <a:r>
              <a:rPr lang="en-CA" sz="3200" dirty="0" smtClean="0"/>
              <a:t>Parameters</a:t>
            </a:r>
            <a:endParaRPr lang="en-US" sz="3200" dirty="0"/>
          </a:p>
        </p:txBody>
      </p:sp>
      <p:sp>
        <p:nvSpPr>
          <p:cNvPr id="134147" name="Rectangle 3"/>
          <p:cNvSpPr>
            <a:spLocks noGrp="1" noChangeArrowheads="1"/>
          </p:cNvSpPr>
          <p:nvPr>
            <p:ph type="body" idx="1"/>
          </p:nvPr>
        </p:nvSpPr>
        <p:spPr>
          <a:xfrm>
            <a:off x="381000" y="1447800"/>
            <a:ext cx="8458200" cy="4724400"/>
          </a:xfrm>
        </p:spPr>
        <p:txBody>
          <a:bodyPr/>
          <a:lstStyle/>
          <a:p>
            <a:r>
              <a:rPr lang="en-CA" sz="2800" dirty="0" smtClean="0"/>
              <a:t>If </a:t>
            </a:r>
            <a:r>
              <a:rPr lang="en-CA" sz="2800" dirty="0"/>
              <a:t>BFGS fails to converge, then the robust method of </a:t>
            </a:r>
            <a:r>
              <a:rPr lang="en-CA" sz="2800" dirty="0" err="1"/>
              <a:t>Nelder</a:t>
            </a:r>
            <a:r>
              <a:rPr lang="en-CA" sz="2800" dirty="0"/>
              <a:t>-Mead </a:t>
            </a:r>
            <a:r>
              <a:rPr lang="en-CA" sz="2800" dirty="0" smtClean="0"/>
              <a:t>is </a:t>
            </a:r>
            <a:r>
              <a:rPr lang="en-CA" sz="2800" dirty="0"/>
              <a:t>employed.</a:t>
            </a:r>
          </a:p>
          <a:p>
            <a:r>
              <a:rPr lang="en-CA" sz="2800" dirty="0" smtClean="0"/>
              <a:t>The </a:t>
            </a:r>
            <a:r>
              <a:rPr lang="en-CA" sz="2800" dirty="0"/>
              <a:t>standard errors of the parameter estimates are derived from the Hessian matrix. This matrix, which describes the curvature of a function, is the square matrix of second-order partial derivatives of the function</a:t>
            </a:r>
            <a:r>
              <a:rPr lang="en-CA" sz="2800" dirty="0" smtClean="0"/>
              <a:t>.</a:t>
            </a:r>
            <a:endParaRPr lang="en-CA" sz="2800" dirty="0"/>
          </a:p>
        </p:txBody>
      </p:sp>
    </p:spTree>
    <p:extLst>
      <p:ext uri="{BB962C8B-B14F-4D97-AF65-F5344CB8AC3E}">
        <p14:creationId xmlns:p14="http://schemas.microsoft.com/office/powerpoint/2010/main" val="2685753496"/>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17</a:t>
            </a:fld>
            <a:endParaRPr lang="en-US" altLang="en-US"/>
          </a:p>
        </p:txBody>
      </p:sp>
      <p:sp>
        <p:nvSpPr>
          <p:cNvPr id="134146" name="Rectangle 2"/>
          <p:cNvSpPr>
            <a:spLocks noGrp="1" noChangeArrowheads="1"/>
          </p:cNvSpPr>
          <p:nvPr>
            <p:ph type="title"/>
          </p:nvPr>
        </p:nvSpPr>
        <p:spPr>
          <a:xfrm>
            <a:off x="1803779" y="0"/>
            <a:ext cx="7315200" cy="1066800"/>
          </a:xfrm>
        </p:spPr>
        <p:txBody>
          <a:bodyPr/>
          <a:lstStyle/>
          <a:p>
            <a:r>
              <a:rPr lang="en-CA" sz="3200" dirty="0"/>
              <a:t>Distribution Fitting – Threshold </a:t>
            </a:r>
            <a:r>
              <a:rPr lang="en-CA" sz="3200" dirty="0" smtClean="0"/>
              <a:t>Distributions</a:t>
            </a:r>
            <a:endParaRPr lang="en-US" sz="3200" dirty="0"/>
          </a:p>
        </p:txBody>
      </p:sp>
      <p:sp>
        <p:nvSpPr>
          <p:cNvPr id="134147" name="Rectangle 3"/>
          <p:cNvSpPr>
            <a:spLocks noGrp="1" noChangeArrowheads="1"/>
          </p:cNvSpPr>
          <p:nvPr>
            <p:ph type="body" idx="1"/>
          </p:nvPr>
        </p:nvSpPr>
        <p:spPr>
          <a:xfrm>
            <a:off x="381000" y="1447800"/>
            <a:ext cx="8458200" cy="4724400"/>
          </a:xfrm>
        </p:spPr>
        <p:txBody>
          <a:bodyPr/>
          <a:lstStyle/>
          <a:p>
            <a:r>
              <a:rPr lang="en-CA" sz="2400" dirty="0"/>
              <a:t>If the threshold parameter is not known, maximum likelihood is used to estimate the parameters.  For some data sets, the likelihood function for threshold models is unbounded, and the maximum likelihood methodology fails (infinite likelihood). In other cases multiple modes are possible, leading to unstable results</a:t>
            </a:r>
            <a:r>
              <a:rPr lang="en-CA" sz="2400" dirty="0" smtClean="0"/>
              <a:t>.</a:t>
            </a:r>
            <a:endParaRPr lang="en-CA" sz="2400" dirty="0"/>
          </a:p>
          <a:p>
            <a:r>
              <a:rPr lang="en-CA" sz="2400" dirty="0"/>
              <a:t>An alternative method, the iterative bias reduction procedure by Lockhart </a:t>
            </a:r>
            <a:r>
              <a:rPr lang="en-CA" sz="2400" dirty="0" smtClean="0"/>
              <a:t>&amp; Stephens is </a:t>
            </a:r>
            <a:r>
              <a:rPr lang="en-CA" sz="2400" dirty="0"/>
              <a:t>a robust alternative to maximum likelihood. This is an iterative methodology that evaluates the threshold based on the difference between the minimum value of the variate and the prediction for the minimum value (using </a:t>
            </a:r>
            <a:r>
              <a:rPr lang="en-CA" sz="2400" dirty="0" err="1"/>
              <a:t>cdf</a:t>
            </a:r>
            <a:r>
              <a:rPr lang="en-CA" sz="2400" dirty="0"/>
              <a:t> inverse), conditional on the current values of the remaining parameters (solved using BFGS maximum likelihood).  </a:t>
            </a:r>
          </a:p>
          <a:p>
            <a:pPr marL="0" indent="0">
              <a:buNone/>
            </a:pPr>
            <a:endParaRPr lang="en-CA" sz="2400" dirty="0"/>
          </a:p>
        </p:txBody>
      </p:sp>
    </p:spTree>
    <p:extLst>
      <p:ext uri="{BB962C8B-B14F-4D97-AF65-F5344CB8AC3E}">
        <p14:creationId xmlns:p14="http://schemas.microsoft.com/office/powerpoint/2010/main" val="3635397864"/>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18</a:t>
            </a:fld>
            <a:endParaRPr lang="en-US" altLang="en-US"/>
          </a:p>
        </p:txBody>
      </p:sp>
      <p:sp>
        <p:nvSpPr>
          <p:cNvPr id="134146" name="Rectangle 2"/>
          <p:cNvSpPr>
            <a:spLocks noGrp="1" noChangeArrowheads="1"/>
          </p:cNvSpPr>
          <p:nvPr>
            <p:ph type="title"/>
          </p:nvPr>
        </p:nvSpPr>
        <p:spPr>
          <a:xfrm>
            <a:off x="1803779" y="0"/>
            <a:ext cx="7315200" cy="1066800"/>
          </a:xfrm>
        </p:spPr>
        <p:txBody>
          <a:bodyPr/>
          <a:lstStyle/>
          <a:p>
            <a:r>
              <a:rPr lang="en-CA" sz="3200" dirty="0"/>
              <a:t>Distribution Fitting – Threshold </a:t>
            </a:r>
            <a:r>
              <a:rPr lang="en-CA" sz="3200" dirty="0" smtClean="0"/>
              <a:t>Distributions</a:t>
            </a:r>
            <a:endParaRPr lang="en-US" sz="3200" dirty="0"/>
          </a:p>
        </p:txBody>
      </p:sp>
      <p:sp>
        <p:nvSpPr>
          <p:cNvPr id="134147" name="Rectangle 3"/>
          <p:cNvSpPr>
            <a:spLocks noGrp="1" noChangeArrowheads="1"/>
          </p:cNvSpPr>
          <p:nvPr>
            <p:ph type="body" idx="1"/>
          </p:nvPr>
        </p:nvSpPr>
        <p:spPr>
          <a:xfrm>
            <a:off x="381000" y="1447800"/>
            <a:ext cx="8458200" cy="4724400"/>
          </a:xfrm>
        </p:spPr>
        <p:txBody>
          <a:bodyPr/>
          <a:lstStyle/>
          <a:p>
            <a:r>
              <a:rPr lang="en-CA" sz="2400" dirty="0" smtClean="0"/>
              <a:t>The </a:t>
            </a:r>
            <a:r>
              <a:rPr lang="en-CA" sz="2400" dirty="0"/>
              <a:t>probability for the minimum used in the </a:t>
            </a:r>
            <a:r>
              <a:rPr lang="en-CA" sz="2400" dirty="0" err="1"/>
              <a:t>cdf</a:t>
            </a:r>
            <a:r>
              <a:rPr lang="en-CA" sz="2400" dirty="0"/>
              <a:t> inverse has several possible choices as used in probability plotting positions, including the most common: </a:t>
            </a:r>
          </a:p>
          <a:p>
            <a:pPr lvl="1"/>
            <a:r>
              <a:rPr lang="en-CA" sz="2000" dirty="0" smtClean="0"/>
              <a:t>(</a:t>
            </a:r>
            <a:r>
              <a:rPr lang="en-CA" sz="2000" dirty="0"/>
              <a:t>i-0.5)/N</a:t>
            </a:r>
          </a:p>
          <a:p>
            <a:pPr lvl="1"/>
            <a:r>
              <a:rPr lang="en-CA" sz="2000" dirty="0" err="1" smtClean="0"/>
              <a:t>i</a:t>
            </a:r>
            <a:r>
              <a:rPr lang="en-CA" sz="2000" dirty="0" smtClean="0"/>
              <a:t>/N</a:t>
            </a:r>
            <a:endParaRPr lang="en-CA" sz="2000" dirty="0"/>
          </a:p>
          <a:p>
            <a:pPr lvl="1"/>
            <a:r>
              <a:rPr lang="en-CA" sz="2000" dirty="0" err="1" smtClean="0"/>
              <a:t>i</a:t>
            </a:r>
            <a:r>
              <a:rPr lang="en-CA" sz="2000" dirty="0"/>
              <a:t>/(N+1)</a:t>
            </a:r>
          </a:p>
          <a:p>
            <a:pPr lvl="1"/>
            <a:r>
              <a:rPr lang="en-CA" sz="2000" dirty="0" smtClean="0"/>
              <a:t>(</a:t>
            </a:r>
            <a:r>
              <a:rPr lang="en-CA" sz="2000" dirty="0"/>
              <a:t>i-0.3)/(N+0.4)</a:t>
            </a:r>
          </a:p>
          <a:p>
            <a:r>
              <a:rPr lang="en-CA" sz="2400" dirty="0"/>
              <a:t>The minimum is specified with </a:t>
            </a:r>
            <a:r>
              <a:rPr lang="en-CA" sz="2400" dirty="0" err="1"/>
              <a:t>i</a:t>
            </a:r>
            <a:r>
              <a:rPr lang="en-CA" sz="2400" dirty="0"/>
              <a:t>=1. Using Monte Carlo small sample simulation we determined that </a:t>
            </a:r>
            <a:r>
              <a:rPr lang="en-CA" sz="2400" dirty="0" err="1"/>
              <a:t>cdf</a:t>
            </a:r>
            <a:r>
              <a:rPr lang="en-CA" sz="2400" dirty="0"/>
              <a:t> inverse((1-0.5)/N) produced the best overall result for threshold estimation (minimum bias against known).  The exception to this was the 2 Parameter Exponential where the predicted minimum value = scale/N gave minimum bias for small samples.</a:t>
            </a:r>
          </a:p>
          <a:p>
            <a:pPr marL="0" indent="0">
              <a:buNone/>
            </a:pPr>
            <a:endParaRPr lang="en-CA" sz="2800" dirty="0"/>
          </a:p>
        </p:txBody>
      </p:sp>
    </p:spTree>
    <p:extLst>
      <p:ext uri="{BB962C8B-B14F-4D97-AF65-F5344CB8AC3E}">
        <p14:creationId xmlns:p14="http://schemas.microsoft.com/office/powerpoint/2010/main" val="2332022790"/>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19</a:t>
            </a:fld>
            <a:endParaRPr lang="en-US" altLang="en-US"/>
          </a:p>
        </p:txBody>
      </p:sp>
      <p:sp>
        <p:nvSpPr>
          <p:cNvPr id="134146" name="Rectangle 2"/>
          <p:cNvSpPr>
            <a:spLocks noGrp="1" noChangeArrowheads="1"/>
          </p:cNvSpPr>
          <p:nvPr>
            <p:ph type="title"/>
          </p:nvPr>
        </p:nvSpPr>
        <p:spPr>
          <a:xfrm>
            <a:off x="1803779" y="0"/>
            <a:ext cx="7315200" cy="1066800"/>
          </a:xfrm>
        </p:spPr>
        <p:txBody>
          <a:bodyPr/>
          <a:lstStyle/>
          <a:p>
            <a:r>
              <a:rPr lang="en-CA" sz="3200" dirty="0"/>
              <a:t>Distribution Fitting – Threshold </a:t>
            </a:r>
            <a:r>
              <a:rPr lang="en-CA" sz="3200" dirty="0" smtClean="0"/>
              <a:t>Distributions</a:t>
            </a:r>
            <a:endParaRPr lang="en-US" sz="3200" dirty="0"/>
          </a:p>
        </p:txBody>
      </p:sp>
      <p:sp>
        <p:nvSpPr>
          <p:cNvPr id="134147" name="Rectangle 3"/>
          <p:cNvSpPr>
            <a:spLocks noGrp="1" noChangeArrowheads="1"/>
          </p:cNvSpPr>
          <p:nvPr>
            <p:ph type="body" idx="1"/>
          </p:nvPr>
        </p:nvSpPr>
        <p:spPr>
          <a:xfrm>
            <a:off x="381000" y="1447800"/>
            <a:ext cx="8458200" cy="4724400"/>
          </a:xfrm>
        </p:spPr>
        <p:txBody>
          <a:bodyPr/>
          <a:lstStyle/>
          <a:p>
            <a:r>
              <a:rPr lang="en-CA" sz="2400" dirty="0" smtClean="0"/>
              <a:t>Initial </a:t>
            </a:r>
            <a:r>
              <a:rPr lang="en-CA" sz="2400" dirty="0"/>
              <a:t>estimates of Threshold use bias reduction with method of moments (or least squares if applicable) on the other parameters</a:t>
            </a:r>
            <a:r>
              <a:rPr lang="en-CA" sz="2400" dirty="0" smtClean="0"/>
              <a:t>.</a:t>
            </a:r>
            <a:endParaRPr lang="en-CA" sz="2400" dirty="0"/>
          </a:p>
          <a:p>
            <a:r>
              <a:rPr lang="en-CA" sz="2400" dirty="0"/>
              <a:t>In some cases maximum likelihood will produce the best parameter estimates (e.g. 3 Parameter Weibull with shape &gt; 2), in others the iterative bias procedure is the best or only solution (e.g. 3 Parameter Weibull with shape &lt; 1</a:t>
            </a:r>
            <a:r>
              <a:rPr lang="en-CA" sz="2400" dirty="0" smtClean="0"/>
              <a:t>).</a:t>
            </a:r>
          </a:p>
          <a:p>
            <a:r>
              <a:rPr lang="en-CA" sz="2400" dirty="0" smtClean="0"/>
              <a:t>In </a:t>
            </a:r>
            <a:r>
              <a:rPr lang="en-CA" sz="2400" dirty="0"/>
              <a:t>the case of 3 Parameter Weibull, one can use likelihood profiling to select which method to use, </a:t>
            </a:r>
            <a:r>
              <a:rPr lang="en-CA" sz="2400" dirty="0" smtClean="0"/>
              <a:t>but </a:t>
            </a:r>
            <a:r>
              <a:rPr lang="en-CA" sz="2400" dirty="0"/>
              <a:t>this “switch” is not generally applicable to all threshold distributions</a:t>
            </a:r>
            <a:r>
              <a:rPr lang="en-CA" sz="2400" dirty="0" smtClean="0"/>
              <a:t>.</a:t>
            </a:r>
          </a:p>
        </p:txBody>
      </p:sp>
    </p:spTree>
    <p:extLst>
      <p:ext uri="{BB962C8B-B14F-4D97-AF65-F5344CB8AC3E}">
        <p14:creationId xmlns:p14="http://schemas.microsoft.com/office/powerpoint/2010/main" val="1064764874"/>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2</a:t>
            </a:fld>
            <a:endParaRPr lang="en-US" altLang="en-US"/>
          </a:p>
        </p:txBody>
      </p:sp>
      <p:sp>
        <p:nvSpPr>
          <p:cNvPr id="134146" name="Rectangle 2"/>
          <p:cNvSpPr>
            <a:spLocks noGrp="1" noChangeArrowheads="1"/>
          </p:cNvSpPr>
          <p:nvPr>
            <p:ph type="title"/>
          </p:nvPr>
        </p:nvSpPr>
        <p:spPr>
          <a:xfrm>
            <a:off x="1803779" y="0"/>
            <a:ext cx="7315200" cy="1066800"/>
          </a:xfrm>
        </p:spPr>
        <p:txBody>
          <a:bodyPr/>
          <a:lstStyle/>
          <a:p>
            <a:r>
              <a:rPr lang="en-US" sz="3600" dirty="0" err="1" smtClean="0"/>
              <a:t>DiscoverSim</a:t>
            </a:r>
            <a:r>
              <a:rPr lang="en-US" sz="3600" dirty="0" smtClean="0"/>
              <a:t> Features</a:t>
            </a:r>
            <a:endParaRPr lang="en-US" sz="3600" dirty="0"/>
          </a:p>
        </p:txBody>
      </p:sp>
      <p:pic>
        <p:nvPicPr>
          <p:cNvPr id="2" name="Picture 1"/>
          <p:cNvPicPr>
            <a:picLocks noChangeAspect="1"/>
          </p:cNvPicPr>
          <p:nvPr/>
        </p:nvPicPr>
        <p:blipFill>
          <a:blip r:embed="rId3"/>
          <a:stretch>
            <a:fillRect/>
          </a:stretch>
        </p:blipFill>
        <p:spPr>
          <a:xfrm>
            <a:off x="685800" y="1295400"/>
            <a:ext cx="7924800" cy="5350619"/>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7696200" y="76200"/>
            <a:ext cx="1371600" cy="914400"/>
          </a:xfrm>
          <a:prstGeom prst="rect">
            <a:avLst/>
          </a:prstGeom>
          <a:ln>
            <a:solidFill>
              <a:srgbClr val="002060"/>
            </a:solidFill>
          </a:ln>
        </p:spPr>
      </p:pic>
    </p:spTree>
    <p:extLst>
      <p:ext uri="{BB962C8B-B14F-4D97-AF65-F5344CB8AC3E}">
        <p14:creationId xmlns:p14="http://schemas.microsoft.com/office/powerpoint/2010/main" val="2728427616"/>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20</a:t>
            </a:fld>
            <a:endParaRPr lang="en-US" altLang="en-US"/>
          </a:p>
        </p:txBody>
      </p:sp>
      <p:sp>
        <p:nvSpPr>
          <p:cNvPr id="134146" name="Rectangle 2"/>
          <p:cNvSpPr>
            <a:spLocks noGrp="1" noChangeArrowheads="1"/>
          </p:cNvSpPr>
          <p:nvPr>
            <p:ph type="title"/>
          </p:nvPr>
        </p:nvSpPr>
        <p:spPr>
          <a:xfrm>
            <a:off x="1803779" y="0"/>
            <a:ext cx="7315200" cy="1066800"/>
          </a:xfrm>
        </p:spPr>
        <p:txBody>
          <a:bodyPr/>
          <a:lstStyle/>
          <a:p>
            <a:r>
              <a:rPr lang="en-CA" sz="3200" dirty="0"/>
              <a:t>Distribution Fitting – Threshold </a:t>
            </a:r>
            <a:r>
              <a:rPr lang="en-CA" sz="3200" dirty="0" smtClean="0"/>
              <a:t>Distributions</a:t>
            </a:r>
            <a:endParaRPr lang="en-US" sz="3200" dirty="0"/>
          </a:p>
        </p:txBody>
      </p:sp>
      <p:sp>
        <p:nvSpPr>
          <p:cNvPr id="134147" name="Rectangle 3"/>
          <p:cNvSpPr>
            <a:spLocks noGrp="1" noChangeArrowheads="1"/>
          </p:cNvSpPr>
          <p:nvPr>
            <p:ph type="body" idx="1"/>
          </p:nvPr>
        </p:nvSpPr>
        <p:spPr>
          <a:xfrm>
            <a:off x="381000" y="1447800"/>
            <a:ext cx="8458200" cy="4724400"/>
          </a:xfrm>
        </p:spPr>
        <p:txBody>
          <a:bodyPr/>
          <a:lstStyle/>
          <a:p>
            <a:r>
              <a:rPr lang="en-CA" sz="2400" dirty="0" err="1" smtClean="0"/>
              <a:t>DiscoverSim</a:t>
            </a:r>
            <a:r>
              <a:rPr lang="en-CA" sz="2400" dirty="0" smtClean="0"/>
              <a:t> </a:t>
            </a:r>
            <a:r>
              <a:rPr lang="en-CA" sz="2400" dirty="0"/>
              <a:t>will attempt to solve the threshold distribution using BFGS maximum likelihood as well as with iterative bias reduction. </a:t>
            </a:r>
            <a:endParaRPr lang="en-CA" sz="2400" dirty="0" smtClean="0"/>
          </a:p>
          <a:p>
            <a:r>
              <a:rPr lang="en-CA" sz="2400" dirty="0" smtClean="0"/>
              <a:t>If </a:t>
            </a:r>
            <a:r>
              <a:rPr lang="en-CA" sz="2400" dirty="0"/>
              <a:t>maximum likelihood fails, then iterative bias reduction is used. If both successfully converge, the result producing the lowest Anderson Darling statistic is selected</a:t>
            </a:r>
            <a:r>
              <a:rPr lang="en-CA" sz="2400" dirty="0" smtClean="0"/>
              <a:t>.</a:t>
            </a:r>
            <a:endParaRPr lang="en-CA" sz="2800" dirty="0"/>
          </a:p>
          <a:p>
            <a:r>
              <a:rPr lang="en-CA" sz="2400" dirty="0"/>
              <a:t>There are good alternative methods to the iterative bias reduction, such as Maximum Product </a:t>
            </a:r>
            <a:r>
              <a:rPr lang="en-CA" sz="2400" dirty="0" smtClean="0"/>
              <a:t>Spacing, </a:t>
            </a:r>
            <a:r>
              <a:rPr lang="en-CA" sz="2400" dirty="0"/>
              <a:t>but in the context of batch distribution fitting, we consider the above hybrid to be the best overall approach. </a:t>
            </a:r>
            <a:endParaRPr lang="en-CA" sz="2400" dirty="0" smtClean="0"/>
          </a:p>
        </p:txBody>
      </p:sp>
    </p:spTree>
    <p:extLst>
      <p:ext uri="{BB962C8B-B14F-4D97-AF65-F5344CB8AC3E}">
        <p14:creationId xmlns:p14="http://schemas.microsoft.com/office/powerpoint/2010/main" val="65738115"/>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21</a:t>
            </a:fld>
            <a:endParaRPr lang="en-US" altLang="en-US"/>
          </a:p>
        </p:txBody>
      </p:sp>
      <p:sp>
        <p:nvSpPr>
          <p:cNvPr id="134146" name="Rectangle 2"/>
          <p:cNvSpPr>
            <a:spLocks noGrp="1" noChangeArrowheads="1"/>
          </p:cNvSpPr>
          <p:nvPr>
            <p:ph type="title"/>
          </p:nvPr>
        </p:nvSpPr>
        <p:spPr>
          <a:xfrm>
            <a:off x="1803779" y="0"/>
            <a:ext cx="7315200" cy="1066800"/>
          </a:xfrm>
        </p:spPr>
        <p:txBody>
          <a:bodyPr/>
          <a:lstStyle/>
          <a:p>
            <a:r>
              <a:rPr lang="en-CA" sz="3200" dirty="0"/>
              <a:t>Distribution Fitting – Goodness of </a:t>
            </a:r>
            <a:r>
              <a:rPr lang="en-CA" sz="3200" dirty="0" smtClean="0"/>
              <a:t>Fit</a:t>
            </a:r>
            <a:endParaRPr lang="en-US" sz="3200" dirty="0"/>
          </a:p>
        </p:txBody>
      </p:sp>
      <p:sp>
        <p:nvSpPr>
          <p:cNvPr id="134147" name="Rectangle 3"/>
          <p:cNvSpPr>
            <a:spLocks noGrp="1" noChangeArrowheads="1"/>
          </p:cNvSpPr>
          <p:nvPr>
            <p:ph type="body" idx="1"/>
          </p:nvPr>
        </p:nvSpPr>
        <p:spPr>
          <a:xfrm>
            <a:off x="381000" y="1447800"/>
            <a:ext cx="8458200" cy="4724400"/>
          </a:xfrm>
        </p:spPr>
        <p:txBody>
          <a:bodyPr/>
          <a:lstStyle/>
          <a:p>
            <a:r>
              <a:rPr lang="en-CA" sz="2400" dirty="0"/>
              <a:t>The Anderson Darling statistic measures how well the data fits a particular continuous distribution - the smaller the AD value, the better the fit. In general, when comparing several distributions, the distribution with the smallest AD statistic has the best fit to the data. </a:t>
            </a:r>
          </a:p>
          <a:p>
            <a:r>
              <a:rPr lang="en-CA" sz="2400" dirty="0"/>
              <a:t>Anderson Darling p-values are obtained from tabular interpolation.  These tables were produced using extensive Monte Carlo simulations, varying sample size and the shape parameter(s) - if applicable.  A minimum of 50,000 replications were used to obtain the critical values</a:t>
            </a:r>
            <a:r>
              <a:rPr lang="en-CA" sz="2400" dirty="0" smtClean="0"/>
              <a:t>.</a:t>
            </a:r>
            <a:endParaRPr lang="en-CA" sz="2400" dirty="0"/>
          </a:p>
          <a:p>
            <a:pPr lvl="1"/>
            <a:r>
              <a:rPr lang="en-CA" sz="2000" dirty="0"/>
              <a:t>For those distribution cases where published critical values exist, see </a:t>
            </a:r>
            <a:r>
              <a:rPr lang="en-CA" sz="2000" dirty="0" err="1"/>
              <a:t>D’Agostino</a:t>
            </a:r>
            <a:r>
              <a:rPr lang="en-CA" sz="2000" dirty="0"/>
              <a:t> &amp; Stephens (1986), the simulation results were compared and found to be a close match (within 1% error for large sample asymptotic, 2.5% for small sample</a:t>
            </a:r>
            <a:r>
              <a:rPr lang="en-CA" sz="2000" dirty="0" smtClean="0"/>
              <a:t>).</a:t>
            </a:r>
            <a:endParaRPr lang="en-CA" sz="2000" dirty="0"/>
          </a:p>
        </p:txBody>
      </p:sp>
    </p:spTree>
    <p:extLst>
      <p:ext uri="{BB962C8B-B14F-4D97-AF65-F5344CB8AC3E}">
        <p14:creationId xmlns:p14="http://schemas.microsoft.com/office/powerpoint/2010/main" val="1513120147"/>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22</a:t>
            </a:fld>
            <a:endParaRPr lang="en-US" altLang="en-US"/>
          </a:p>
        </p:txBody>
      </p:sp>
      <p:sp>
        <p:nvSpPr>
          <p:cNvPr id="134146" name="Rectangle 2"/>
          <p:cNvSpPr>
            <a:spLocks noGrp="1" noChangeArrowheads="1"/>
          </p:cNvSpPr>
          <p:nvPr>
            <p:ph type="title"/>
          </p:nvPr>
        </p:nvSpPr>
        <p:spPr>
          <a:xfrm>
            <a:off x="1803779" y="0"/>
            <a:ext cx="7315200" cy="1066800"/>
          </a:xfrm>
        </p:spPr>
        <p:txBody>
          <a:bodyPr/>
          <a:lstStyle/>
          <a:p>
            <a:r>
              <a:rPr lang="en-CA" sz="3200" dirty="0"/>
              <a:t>Distribution Fitting – Goodness of </a:t>
            </a:r>
            <a:r>
              <a:rPr lang="en-CA" sz="3200" dirty="0" smtClean="0"/>
              <a:t>Fit</a:t>
            </a:r>
            <a:endParaRPr lang="en-US" sz="3200" dirty="0"/>
          </a:p>
        </p:txBody>
      </p:sp>
      <p:sp>
        <p:nvSpPr>
          <p:cNvPr id="134147" name="Rectangle 3"/>
          <p:cNvSpPr>
            <a:spLocks noGrp="1" noChangeArrowheads="1"/>
          </p:cNvSpPr>
          <p:nvPr>
            <p:ph type="body" idx="1"/>
          </p:nvPr>
        </p:nvSpPr>
        <p:spPr>
          <a:xfrm>
            <a:off x="381000" y="1447800"/>
            <a:ext cx="8458200" cy="4724400"/>
          </a:xfrm>
        </p:spPr>
        <p:txBody>
          <a:bodyPr/>
          <a:lstStyle/>
          <a:p>
            <a:r>
              <a:rPr lang="en-CA" sz="2400" dirty="0" smtClean="0"/>
              <a:t>In </a:t>
            </a:r>
            <a:r>
              <a:rPr lang="en-CA" sz="2400" dirty="0"/>
              <a:t>batch mode, all of the distributions are sorted by the AD statistic, smallest to largest. </a:t>
            </a:r>
            <a:endParaRPr lang="en-CA" sz="2400" dirty="0" smtClean="0"/>
          </a:p>
          <a:p>
            <a:r>
              <a:rPr lang="en-CA" sz="2400" dirty="0" smtClean="0"/>
              <a:t>If </a:t>
            </a:r>
            <a:r>
              <a:rPr lang="en-CA" sz="2400" dirty="0"/>
              <a:t>the data set is large (N &gt; 500), then a random subset of 500 is selected and AD is estimated.  The 10 distributions with the lowest AD statistic are then recomputed using the entire data set and resorted.  This process dramatically speeds up the batch process for large data sets</a:t>
            </a:r>
            <a:r>
              <a:rPr lang="en-CA" sz="2400" dirty="0" smtClean="0"/>
              <a:t>.</a:t>
            </a:r>
            <a:endParaRPr lang="en-CA" sz="2400" dirty="0"/>
          </a:p>
          <a:p>
            <a:r>
              <a:rPr lang="en-CA" sz="2400" dirty="0"/>
              <a:t>The Chi-Square goodness of fit test and associated p-value are used when distribution fitting with discrete distributions</a:t>
            </a:r>
            <a:r>
              <a:rPr lang="en-CA" sz="2400" dirty="0" smtClean="0"/>
              <a:t>.</a:t>
            </a:r>
            <a:endParaRPr lang="en-CA" sz="2400" dirty="0"/>
          </a:p>
        </p:txBody>
      </p:sp>
    </p:spTree>
    <p:extLst>
      <p:ext uri="{BB962C8B-B14F-4D97-AF65-F5344CB8AC3E}">
        <p14:creationId xmlns:p14="http://schemas.microsoft.com/office/powerpoint/2010/main" val="2969790742"/>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23</a:t>
            </a:fld>
            <a:endParaRPr lang="en-US" altLang="en-US"/>
          </a:p>
        </p:txBody>
      </p:sp>
      <p:sp>
        <p:nvSpPr>
          <p:cNvPr id="134146" name="Rectangle 2"/>
          <p:cNvSpPr>
            <a:spLocks noGrp="1" noChangeArrowheads="1"/>
          </p:cNvSpPr>
          <p:nvPr>
            <p:ph type="title"/>
          </p:nvPr>
        </p:nvSpPr>
        <p:spPr>
          <a:xfrm>
            <a:off x="1803779" y="0"/>
            <a:ext cx="7315200" cy="1066800"/>
          </a:xfrm>
        </p:spPr>
        <p:txBody>
          <a:bodyPr/>
          <a:lstStyle/>
          <a:p>
            <a:r>
              <a:rPr lang="en-CA" sz="3200" dirty="0"/>
              <a:t>Distribution Fitting – </a:t>
            </a:r>
            <a:r>
              <a:rPr lang="en-CA" sz="3200" dirty="0" err="1"/>
              <a:t>Nonnormal</a:t>
            </a:r>
            <a:r>
              <a:rPr lang="en-CA" sz="3200" dirty="0"/>
              <a:t> Process Capability </a:t>
            </a:r>
            <a:r>
              <a:rPr lang="en-CA" sz="3200" dirty="0" smtClean="0"/>
              <a:t>Indices – Z Score</a:t>
            </a:r>
            <a:endParaRPr lang="en-US" sz="3200" dirty="0"/>
          </a:p>
        </p:txBody>
      </p:sp>
      <p:sp>
        <p:nvSpPr>
          <p:cNvPr id="134147" name="Rectangle 3"/>
          <p:cNvSpPr>
            <a:spLocks noGrp="1" noChangeArrowheads="1"/>
          </p:cNvSpPr>
          <p:nvPr>
            <p:ph type="body" idx="1"/>
          </p:nvPr>
        </p:nvSpPr>
        <p:spPr>
          <a:xfrm>
            <a:off x="381000" y="1447800"/>
            <a:ext cx="8458200" cy="4724400"/>
          </a:xfrm>
        </p:spPr>
        <p:txBody>
          <a:bodyPr/>
          <a:lstStyle/>
          <a:p>
            <a:r>
              <a:rPr lang="en-CA" sz="2400" dirty="0" smtClean="0"/>
              <a:t>The </a:t>
            </a:r>
            <a:r>
              <a:rPr lang="en-CA" sz="2400" dirty="0"/>
              <a:t>Z-Score method </a:t>
            </a:r>
            <a:r>
              <a:rPr lang="en-CA" sz="2400" dirty="0" smtClean="0"/>
              <a:t>(default) for </a:t>
            </a:r>
            <a:r>
              <a:rPr lang="en-CA" sz="2400" dirty="0"/>
              <a:t>computing process capability indices utilizes the inverse </a:t>
            </a:r>
            <a:r>
              <a:rPr lang="en-CA" sz="2400" dirty="0" err="1"/>
              <a:t>cdf</a:t>
            </a:r>
            <a:r>
              <a:rPr lang="en-CA" sz="2400" dirty="0"/>
              <a:t> of the normal distribution on the </a:t>
            </a:r>
            <a:r>
              <a:rPr lang="en-CA" sz="2400" dirty="0" err="1"/>
              <a:t>cdf</a:t>
            </a:r>
            <a:r>
              <a:rPr lang="en-CA" sz="2400" dirty="0"/>
              <a:t> of the </a:t>
            </a:r>
            <a:r>
              <a:rPr lang="en-CA" sz="2400" dirty="0" err="1"/>
              <a:t>nonnormal</a:t>
            </a:r>
            <a:r>
              <a:rPr lang="en-CA" sz="2400" dirty="0"/>
              <a:t> distribution</a:t>
            </a:r>
            <a:r>
              <a:rPr lang="en-CA" sz="2400" dirty="0" smtClean="0"/>
              <a:t>.</a:t>
            </a:r>
          </a:p>
          <a:p>
            <a:r>
              <a:rPr lang="en-CA" sz="2400" dirty="0" smtClean="0"/>
              <a:t>Normal </a:t>
            </a:r>
            <a:r>
              <a:rPr lang="en-CA" sz="2400" dirty="0"/>
              <a:t>based capability indices are then applied to the transformed z-values.  </a:t>
            </a:r>
            <a:endParaRPr lang="en-CA" sz="2400" dirty="0" smtClean="0"/>
          </a:p>
          <a:p>
            <a:r>
              <a:rPr lang="en-CA" sz="2400" dirty="0" smtClean="0"/>
              <a:t>This </a:t>
            </a:r>
            <a:r>
              <a:rPr lang="en-CA" sz="2400" dirty="0"/>
              <a:t>approach offers two key advantages: </a:t>
            </a:r>
            <a:endParaRPr lang="en-CA" sz="2400" dirty="0" smtClean="0"/>
          </a:p>
          <a:p>
            <a:pPr lvl="1"/>
            <a:r>
              <a:rPr lang="en-CA" sz="2000" dirty="0"/>
              <a:t>T</a:t>
            </a:r>
            <a:r>
              <a:rPr lang="en-CA" sz="2000" dirty="0" smtClean="0"/>
              <a:t>he </a:t>
            </a:r>
            <a:r>
              <a:rPr lang="en-CA" sz="2000" dirty="0"/>
              <a:t>relationship between the capability indices and calculated defects per million is consistent across the normal distribution and all </a:t>
            </a:r>
            <a:r>
              <a:rPr lang="en-CA" sz="2000" dirty="0" err="1"/>
              <a:t>nonnormal</a:t>
            </a:r>
            <a:r>
              <a:rPr lang="en-CA" sz="2000" dirty="0"/>
              <a:t> </a:t>
            </a:r>
            <a:r>
              <a:rPr lang="en-CA" sz="2000" dirty="0" smtClean="0"/>
              <a:t>distributions</a:t>
            </a:r>
          </a:p>
          <a:p>
            <a:pPr lvl="1"/>
            <a:r>
              <a:rPr lang="en-CA" sz="2000" dirty="0" smtClean="0"/>
              <a:t>Short </a:t>
            </a:r>
            <a:r>
              <a:rPr lang="en-CA" sz="2000" dirty="0"/>
              <a:t>term capability indices </a:t>
            </a:r>
            <a:r>
              <a:rPr lang="en-CA" sz="2000" dirty="0" err="1"/>
              <a:t>Cp</a:t>
            </a:r>
            <a:r>
              <a:rPr lang="en-CA" sz="2000" dirty="0"/>
              <a:t> and </a:t>
            </a:r>
            <a:r>
              <a:rPr lang="en-CA" sz="2000" dirty="0" err="1"/>
              <a:t>Cpk</a:t>
            </a:r>
            <a:r>
              <a:rPr lang="en-CA" sz="2000" dirty="0"/>
              <a:t> can be estimated using the standard deviation from control chart methods on the transformed z-values. </a:t>
            </a:r>
          </a:p>
        </p:txBody>
      </p:sp>
    </p:spTree>
    <p:extLst>
      <p:ext uri="{BB962C8B-B14F-4D97-AF65-F5344CB8AC3E}">
        <p14:creationId xmlns:p14="http://schemas.microsoft.com/office/powerpoint/2010/main" val="771869070"/>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24</a:t>
            </a:fld>
            <a:endParaRPr lang="en-US" altLang="en-US"/>
          </a:p>
        </p:txBody>
      </p:sp>
      <p:sp>
        <p:nvSpPr>
          <p:cNvPr id="134146" name="Rectangle 2"/>
          <p:cNvSpPr>
            <a:spLocks noGrp="1" noChangeArrowheads="1"/>
          </p:cNvSpPr>
          <p:nvPr>
            <p:ph type="title"/>
          </p:nvPr>
        </p:nvSpPr>
        <p:spPr>
          <a:xfrm>
            <a:off x="1803779" y="457200"/>
            <a:ext cx="7315200" cy="1066800"/>
          </a:xfrm>
        </p:spPr>
        <p:txBody>
          <a:bodyPr/>
          <a:lstStyle/>
          <a:p>
            <a:r>
              <a:rPr lang="en-CA" sz="3200" dirty="0"/>
              <a:t>Distribution Fitting – </a:t>
            </a:r>
            <a:r>
              <a:rPr lang="en-CA" sz="3200" dirty="0" err="1"/>
              <a:t>Nonnormal</a:t>
            </a:r>
            <a:r>
              <a:rPr lang="en-CA" sz="3200" dirty="0"/>
              <a:t> Process Capability </a:t>
            </a:r>
            <a:r>
              <a:rPr lang="en-CA" sz="3200" dirty="0" smtClean="0"/>
              <a:t>Indices – Percentile (ISO) Method</a:t>
            </a:r>
            <a:endParaRPr lang="en-US" sz="3200" dirty="0"/>
          </a:p>
        </p:txBody>
      </p:sp>
      <p:sp>
        <p:nvSpPr>
          <p:cNvPr id="134147" name="Rectangle 3"/>
          <p:cNvSpPr>
            <a:spLocks noGrp="1" noChangeArrowheads="1"/>
          </p:cNvSpPr>
          <p:nvPr>
            <p:ph type="body" idx="1"/>
          </p:nvPr>
        </p:nvSpPr>
        <p:spPr>
          <a:xfrm>
            <a:off x="381000" y="1600200"/>
            <a:ext cx="8458200" cy="4724400"/>
          </a:xfrm>
        </p:spPr>
        <p:txBody>
          <a:bodyPr/>
          <a:lstStyle/>
          <a:p>
            <a:r>
              <a:rPr lang="en-CA" sz="2400" dirty="0" smtClean="0"/>
              <a:t>The </a:t>
            </a:r>
            <a:r>
              <a:rPr lang="en-CA" sz="2400" dirty="0"/>
              <a:t>Percentile method to calculate process capability indices uses the following formulas:</a:t>
            </a:r>
          </a:p>
          <a:p>
            <a:pPr lvl="1"/>
            <a:r>
              <a:rPr lang="en-CA" sz="2000" dirty="0" err="1"/>
              <a:t>Ppu</a:t>
            </a:r>
            <a:r>
              <a:rPr lang="en-CA" sz="2000" dirty="0"/>
              <a:t> = (USL – 50th percentile)/(99.865 percentile – 50th percentile)</a:t>
            </a:r>
          </a:p>
          <a:p>
            <a:pPr lvl="1"/>
            <a:r>
              <a:rPr lang="en-CA" sz="2000" dirty="0" err="1"/>
              <a:t>Ppl</a:t>
            </a:r>
            <a:r>
              <a:rPr lang="en-CA" sz="2000" dirty="0"/>
              <a:t> = (50th percentile – LSL)/(50th percentile – 0.135 percentile)</a:t>
            </a:r>
          </a:p>
          <a:p>
            <a:pPr lvl="1"/>
            <a:r>
              <a:rPr lang="en-CA" sz="2000" dirty="0" err="1"/>
              <a:t>Ppk</a:t>
            </a:r>
            <a:r>
              <a:rPr lang="en-CA" sz="2000" dirty="0"/>
              <a:t> = min(</a:t>
            </a:r>
            <a:r>
              <a:rPr lang="en-CA" sz="2000" dirty="0" err="1"/>
              <a:t>Ppu</a:t>
            </a:r>
            <a:r>
              <a:rPr lang="en-CA" sz="2000" dirty="0"/>
              <a:t>, </a:t>
            </a:r>
            <a:r>
              <a:rPr lang="en-CA" sz="2000" dirty="0" err="1"/>
              <a:t>Ppl</a:t>
            </a:r>
            <a:r>
              <a:rPr lang="en-CA" sz="2000" dirty="0"/>
              <a:t>)</a:t>
            </a:r>
          </a:p>
          <a:p>
            <a:pPr lvl="1"/>
            <a:r>
              <a:rPr lang="en-CA" sz="2000" dirty="0"/>
              <a:t>Pp = (USL – LSL)/( 99.865 percentile – 0.135 percentile</a:t>
            </a:r>
            <a:r>
              <a:rPr lang="en-CA" sz="2000" dirty="0" smtClean="0"/>
              <a:t>)</a:t>
            </a:r>
            <a:endParaRPr lang="en-CA" sz="2000" dirty="0"/>
          </a:p>
        </p:txBody>
      </p:sp>
    </p:spTree>
    <p:extLst>
      <p:ext uri="{BB962C8B-B14F-4D97-AF65-F5344CB8AC3E}">
        <p14:creationId xmlns:p14="http://schemas.microsoft.com/office/powerpoint/2010/main" val="694901248"/>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25</a:t>
            </a:fld>
            <a:endParaRPr lang="en-US" altLang="en-US"/>
          </a:p>
        </p:txBody>
      </p:sp>
      <p:sp>
        <p:nvSpPr>
          <p:cNvPr id="134146" name="Rectangle 2"/>
          <p:cNvSpPr>
            <a:spLocks noGrp="1" noChangeArrowheads="1"/>
          </p:cNvSpPr>
          <p:nvPr>
            <p:ph type="title"/>
          </p:nvPr>
        </p:nvSpPr>
        <p:spPr>
          <a:xfrm>
            <a:off x="1803779" y="381000"/>
            <a:ext cx="7315200" cy="1066800"/>
          </a:xfrm>
        </p:spPr>
        <p:txBody>
          <a:bodyPr/>
          <a:lstStyle/>
          <a:p>
            <a:r>
              <a:rPr lang="en-CA" sz="3200" dirty="0"/>
              <a:t>Distribution Fitting – </a:t>
            </a:r>
            <a:r>
              <a:rPr lang="en-CA" sz="3200" dirty="0" err="1"/>
              <a:t>Nonnormal</a:t>
            </a:r>
            <a:r>
              <a:rPr lang="en-CA" sz="3200" dirty="0"/>
              <a:t> Control </a:t>
            </a:r>
            <a:r>
              <a:rPr lang="en-CA" sz="3200" dirty="0" smtClean="0"/>
              <a:t>Charts – Individuals Original Data</a:t>
            </a:r>
            <a:endParaRPr lang="en-US" sz="3200" dirty="0"/>
          </a:p>
        </p:txBody>
      </p:sp>
      <p:sp>
        <p:nvSpPr>
          <p:cNvPr id="134147" name="Rectangle 3"/>
          <p:cNvSpPr>
            <a:spLocks noGrp="1" noChangeArrowheads="1"/>
          </p:cNvSpPr>
          <p:nvPr>
            <p:ph type="body" idx="1"/>
          </p:nvPr>
        </p:nvSpPr>
        <p:spPr>
          <a:xfrm>
            <a:off x="381000" y="1600200"/>
            <a:ext cx="8458200" cy="4724400"/>
          </a:xfrm>
        </p:spPr>
        <p:txBody>
          <a:bodyPr/>
          <a:lstStyle/>
          <a:p>
            <a:r>
              <a:rPr lang="en-CA" sz="2400" dirty="0" smtClean="0"/>
              <a:t>The </a:t>
            </a:r>
            <a:r>
              <a:rPr lang="en-CA" sz="2400" dirty="0"/>
              <a:t>Individuals – Original Data chart displays the untransformed data with control limits calculated as:</a:t>
            </a:r>
          </a:p>
          <a:p>
            <a:pPr lvl="1"/>
            <a:r>
              <a:rPr lang="en-CA" sz="2000" dirty="0"/>
              <a:t>UCL = 99.865 percentile </a:t>
            </a:r>
          </a:p>
          <a:p>
            <a:pPr lvl="1"/>
            <a:r>
              <a:rPr lang="en-CA" sz="2000" dirty="0"/>
              <a:t>CL = 50th percentile</a:t>
            </a:r>
          </a:p>
          <a:p>
            <a:pPr lvl="1"/>
            <a:r>
              <a:rPr lang="en-CA" sz="2000" dirty="0"/>
              <a:t>LCL = 0.135 percentile</a:t>
            </a:r>
          </a:p>
          <a:p>
            <a:r>
              <a:rPr lang="en-CA" sz="2400" dirty="0"/>
              <a:t>The benefit of displaying this chart is that one can observe the original untransformed data.  </a:t>
            </a:r>
            <a:endParaRPr lang="en-CA" sz="2400" dirty="0" smtClean="0"/>
          </a:p>
          <a:p>
            <a:r>
              <a:rPr lang="en-CA" sz="2400" dirty="0" smtClean="0"/>
              <a:t>Since </a:t>
            </a:r>
            <a:r>
              <a:rPr lang="en-CA" sz="2400" dirty="0"/>
              <a:t>the control limits are based on percentiles, this represents the overall, long term variation rather than the typical short term variation. The limits will likely be </a:t>
            </a:r>
            <a:r>
              <a:rPr lang="en-CA" sz="2400" dirty="0" smtClean="0"/>
              <a:t>non-symmetrical.</a:t>
            </a:r>
            <a:endParaRPr lang="en-CA" sz="2400" dirty="0"/>
          </a:p>
        </p:txBody>
      </p:sp>
    </p:spTree>
    <p:extLst>
      <p:ext uri="{BB962C8B-B14F-4D97-AF65-F5344CB8AC3E}">
        <p14:creationId xmlns:p14="http://schemas.microsoft.com/office/powerpoint/2010/main" val="3908505668"/>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sz="2800" dirty="0" smtClean="0"/>
              <a:t>Demonstration: </a:t>
            </a:r>
            <a:r>
              <a:rPr lang="en-US" sz="2800" dirty="0" err="1" smtClean="0"/>
              <a:t>Nonnormal</a:t>
            </a:r>
            <a:r>
              <a:rPr lang="en-US" sz="2800" dirty="0" smtClean="0"/>
              <a:t> Process Capability – Overall Satisfaction</a:t>
            </a:r>
          </a:p>
        </p:txBody>
      </p:sp>
      <p:pic>
        <p:nvPicPr>
          <p:cNvPr id="8" name="Picture 7"/>
          <p:cNvPicPr>
            <a:picLocks noChangeAspect="1"/>
          </p:cNvPicPr>
          <p:nvPr/>
        </p:nvPicPr>
        <p:blipFill>
          <a:blip r:embed="rId3"/>
          <a:stretch>
            <a:fillRect/>
          </a:stretch>
        </p:blipFill>
        <p:spPr>
          <a:xfrm>
            <a:off x="1066799" y="1371600"/>
            <a:ext cx="7326891" cy="5181600"/>
          </a:xfrm>
          <a:prstGeom prst="rect">
            <a:avLst/>
          </a:prstGeom>
        </p:spPr>
      </p:pic>
    </p:spTree>
    <p:extLst>
      <p:ext uri="{BB962C8B-B14F-4D97-AF65-F5344CB8AC3E}">
        <p14:creationId xmlns:p14="http://schemas.microsoft.com/office/powerpoint/2010/main" val="296310323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27</a:t>
            </a:fld>
            <a:endParaRPr lang="en-US" altLang="en-US"/>
          </a:p>
        </p:txBody>
      </p:sp>
      <p:sp>
        <p:nvSpPr>
          <p:cNvPr id="134147" name="Rectangle 3"/>
          <p:cNvSpPr>
            <a:spLocks noGrp="1" noChangeArrowheads="1"/>
          </p:cNvSpPr>
          <p:nvPr>
            <p:ph type="body" idx="1"/>
          </p:nvPr>
        </p:nvSpPr>
        <p:spPr>
          <a:xfrm>
            <a:off x="381000" y="1447800"/>
            <a:ext cx="8458200" cy="4724400"/>
          </a:xfrm>
        </p:spPr>
        <p:txBody>
          <a:bodyPr/>
          <a:lstStyle/>
          <a:p>
            <a:pPr>
              <a:lnSpc>
                <a:spcPct val="90000"/>
              </a:lnSpc>
            </a:pPr>
            <a:r>
              <a:rPr lang="en-CA" sz="2800" dirty="0" err="1" smtClean="0"/>
              <a:t>DiscoverSim</a:t>
            </a:r>
            <a:r>
              <a:rPr lang="en-CA" sz="2800" dirty="0" smtClean="0"/>
              <a:t> </a:t>
            </a:r>
            <a:r>
              <a:rPr lang="en-CA" sz="2800" dirty="0"/>
              <a:t>is now bundled with MIDACO, one of the world’s </a:t>
            </a:r>
            <a:r>
              <a:rPr lang="en-CA" sz="2800" dirty="0" smtClean="0"/>
              <a:t>strongest evolutionary </a:t>
            </a:r>
            <a:r>
              <a:rPr lang="en-CA" sz="2800" dirty="0"/>
              <a:t>solvers for mixed discrete, continuous, constrained </a:t>
            </a:r>
            <a:r>
              <a:rPr lang="en-CA" sz="2800" dirty="0" smtClean="0"/>
              <a:t>global optimization.</a:t>
            </a:r>
            <a:br>
              <a:rPr lang="en-CA" sz="2800" dirty="0" smtClean="0"/>
            </a:br>
            <a:endParaRPr lang="en-CA" sz="2800" dirty="0"/>
          </a:p>
          <a:p>
            <a:pPr>
              <a:lnSpc>
                <a:spcPct val="90000"/>
              </a:lnSpc>
            </a:pPr>
            <a:r>
              <a:rPr lang="en-CA" sz="2800" dirty="0"/>
              <a:t>MIDACO stands for </a:t>
            </a:r>
            <a:r>
              <a:rPr lang="en-CA" sz="2800" b="1" dirty="0"/>
              <a:t>M</a:t>
            </a:r>
            <a:r>
              <a:rPr lang="en-CA" sz="2800" dirty="0"/>
              <a:t>ixed </a:t>
            </a:r>
            <a:r>
              <a:rPr lang="en-CA" sz="2800" b="1" dirty="0"/>
              <a:t>I</a:t>
            </a:r>
            <a:r>
              <a:rPr lang="en-CA" sz="2800" dirty="0"/>
              <a:t>nteger </a:t>
            </a:r>
            <a:r>
              <a:rPr lang="en-CA" sz="2800" b="1" dirty="0"/>
              <a:t>D</a:t>
            </a:r>
            <a:r>
              <a:rPr lang="en-CA" sz="2800" dirty="0"/>
              <a:t>istributed </a:t>
            </a:r>
            <a:r>
              <a:rPr lang="en-CA" sz="2800" b="1" dirty="0"/>
              <a:t>A</a:t>
            </a:r>
            <a:r>
              <a:rPr lang="en-CA" sz="2800" dirty="0"/>
              <a:t>nt </a:t>
            </a:r>
            <a:r>
              <a:rPr lang="en-CA" sz="2800" b="1" dirty="0"/>
              <a:t>C</a:t>
            </a:r>
            <a:r>
              <a:rPr lang="en-CA" sz="2800" dirty="0"/>
              <a:t>olony </a:t>
            </a:r>
            <a:r>
              <a:rPr lang="en-CA" sz="2800" b="1" dirty="0"/>
              <a:t>O</a:t>
            </a:r>
            <a:r>
              <a:rPr lang="en-CA" sz="2800" dirty="0"/>
              <a:t>ptimization</a:t>
            </a:r>
            <a:r>
              <a:rPr lang="en-CA" sz="2800" dirty="0" smtClean="0"/>
              <a:t>.</a:t>
            </a:r>
            <a:br>
              <a:rPr lang="en-CA" sz="2800" dirty="0" smtClean="0"/>
            </a:br>
            <a:endParaRPr lang="en-CA" sz="2800" dirty="0"/>
          </a:p>
          <a:p>
            <a:pPr>
              <a:lnSpc>
                <a:spcPct val="90000"/>
              </a:lnSpc>
            </a:pPr>
            <a:r>
              <a:rPr lang="en-CA" sz="2800" dirty="0"/>
              <a:t>It is suitable for problems with up to several hundreds to some </a:t>
            </a:r>
            <a:r>
              <a:rPr lang="en-CA" sz="2800" dirty="0" smtClean="0"/>
              <a:t>thousands of </a:t>
            </a:r>
            <a:r>
              <a:rPr lang="en-CA" sz="2800" dirty="0"/>
              <a:t>optimization variables. </a:t>
            </a:r>
            <a:endParaRPr lang="en-CA" sz="2800" dirty="0" smtClean="0"/>
          </a:p>
        </p:txBody>
      </p:sp>
      <p:sp>
        <p:nvSpPr>
          <p:cNvPr id="6" name="Rectangle 2"/>
          <p:cNvSpPr>
            <a:spLocks noGrp="1" noChangeArrowheads="1"/>
          </p:cNvSpPr>
          <p:nvPr>
            <p:ph type="title"/>
          </p:nvPr>
        </p:nvSpPr>
        <p:spPr/>
        <p:txBody>
          <a:bodyPr/>
          <a:lstStyle/>
          <a:p>
            <a:r>
              <a:rPr lang="en-US" sz="3200" dirty="0" smtClean="0"/>
              <a:t>MIDACO-SOLVER</a:t>
            </a:r>
            <a:endParaRPr lang="en-US" sz="3200" dirty="0"/>
          </a:p>
        </p:txBody>
      </p:sp>
    </p:spTree>
    <p:extLst>
      <p:ext uri="{BB962C8B-B14F-4D97-AF65-F5344CB8AC3E}">
        <p14:creationId xmlns:p14="http://schemas.microsoft.com/office/powerpoint/2010/main" val="766335263"/>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28</a:t>
            </a:fld>
            <a:endParaRPr lang="en-US" altLang="en-US"/>
          </a:p>
        </p:txBody>
      </p:sp>
      <p:sp>
        <p:nvSpPr>
          <p:cNvPr id="134146" name="Rectangle 2"/>
          <p:cNvSpPr>
            <a:spLocks noGrp="1" noChangeArrowheads="1"/>
          </p:cNvSpPr>
          <p:nvPr>
            <p:ph type="title"/>
          </p:nvPr>
        </p:nvSpPr>
        <p:spPr>
          <a:xfrm>
            <a:off x="1803779" y="0"/>
            <a:ext cx="7315200" cy="1066800"/>
          </a:xfrm>
        </p:spPr>
        <p:txBody>
          <a:bodyPr/>
          <a:lstStyle/>
          <a:p>
            <a:r>
              <a:rPr lang="en-US" sz="3200" dirty="0" smtClean="0"/>
              <a:t>MIDACO-SOLVER</a:t>
            </a:r>
            <a:endParaRPr lang="en-US" sz="3200" dirty="0"/>
          </a:p>
        </p:txBody>
      </p:sp>
      <p:sp>
        <p:nvSpPr>
          <p:cNvPr id="134147" name="Rectangle 3"/>
          <p:cNvSpPr>
            <a:spLocks noGrp="1" noChangeArrowheads="1"/>
          </p:cNvSpPr>
          <p:nvPr>
            <p:ph type="body" idx="1"/>
          </p:nvPr>
        </p:nvSpPr>
        <p:spPr>
          <a:xfrm>
            <a:off x="381000" y="1447800"/>
            <a:ext cx="8458200" cy="4724400"/>
          </a:xfrm>
        </p:spPr>
        <p:txBody>
          <a:bodyPr/>
          <a:lstStyle/>
          <a:p>
            <a:pPr>
              <a:lnSpc>
                <a:spcPct val="90000"/>
              </a:lnSpc>
            </a:pPr>
            <a:r>
              <a:rPr lang="en-CA" sz="2800" dirty="0"/>
              <a:t>MIDACO is a general-purpose software for solving mathematical optimization problems. Initially developed for Mixed Integer Nonlinear Programming (MINLP) problems arising from demanding space applications at the European Space </a:t>
            </a:r>
            <a:r>
              <a:rPr lang="en-CA" sz="2800" dirty="0" smtClean="0"/>
              <a:t>Agency and </a:t>
            </a:r>
            <a:r>
              <a:rPr lang="en-CA" sz="2800" dirty="0" err="1"/>
              <a:t>Astrium</a:t>
            </a:r>
            <a:r>
              <a:rPr lang="en-CA" sz="2800" dirty="0"/>
              <a:t> (</a:t>
            </a:r>
            <a:r>
              <a:rPr lang="en-CA" sz="2800" dirty="0" smtClean="0"/>
              <a:t>EADS), </a:t>
            </a:r>
            <a:r>
              <a:rPr lang="en-CA" sz="2800" dirty="0"/>
              <a:t>the software can be applied to a wide range of optimization problems. </a:t>
            </a:r>
            <a:endParaRPr lang="en-CA" sz="2800" dirty="0" smtClean="0"/>
          </a:p>
          <a:p>
            <a:pPr>
              <a:lnSpc>
                <a:spcPct val="90000"/>
              </a:lnSpc>
            </a:pPr>
            <a:r>
              <a:rPr lang="en-CA" sz="2800" dirty="0" smtClean="0"/>
              <a:t>MIDACO </a:t>
            </a:r>
            <a:r>
              <a:rPr lang="en-CA" sz="2800" dirty="0"/>
              <a:t>handles problems where the objective function f(x) depends on continuous, integer or both types (mixed integer case) of variables x. The problem might be further restricted to equality and/or inequality constraints g(x).</a:t>
            </a:r>
          </a:p>
          <a:p>
            <a:pPr>
              <a:lnSpc>
                <a:spcPct val="90000"/>
              </a:lnSpc>
            </a:pPr>
            <a:endParaRPr lang="en-CA" sz="2800" dirty="0"/>
          </a:p>
        </p:txBody>
      </p:sp>
    </p:spTree>
    <p:extLst>
      <p:ext uri="{BB962C8B-B14F-4D97-AF65-F5344CB8AC3E}">
        <p14:creationId xmlns:p14="http://schemas.microsoft.com/office/powerpoint/2010/main" val="457452530"/>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29</a:t>
            </a:fld>
            <a:endParaRPr lang="en-US" altLang="en-US"/>
          </a:p>
        </p:txBody>
      </p:sp>
      <p:sp>
        <p:nvSpPr>
          <p:cNvPr id="134147" name="Rectangle 3"/>
          <p:cNvSpPr>
            <a:spLocks noGrp="1" noChangeArrowheads="1"/>
          </p:cNvSpPr>
          <p:nvPr>
            <p:ph type="body" idx="1"/>
          </p:nvPr>
        </p:nvSpPr>
        <p:spPr>
          <a:xfrm>
            <a:off x="381000" y="1447800"/>
            <a:ext cx="8458200" cy="4724400"/>
          </a:xfrm>
        </p:spPr>
        <p:txBody>
          <a:bodyPr/>
          <a:lstStyle/>
          <a:p>
            <a:pPr>
              <a:lnSpc>
                <a:spcPct val="90000"/>
              </a:lnSpc>
            </a:pPr>
            <a:r>
              <a:rPr lang="en-CA" sz="2800" dirty="0" smtClean="0"/>
              <a:t>MIDACO </a:t>
            </a:r>
            <a:r>
              <a:rPr lang="en-CA" sz="2800" dirty="0"/>
              <a:t>holds </a:t>
            </a:r>
            <a:r>
              <a:rPr lang="en-CA" sz="2800" dirty="0" smtClean="0"/>
              <a:t>the benchmark </a:t>
            </a:r>
            <a:r>
              <a:rPr lang="en-CA" sz="2800" dirty="0"/>
              <a:t>world record best solution to Full Messenger (Mission </a:t>
            </a:r>
            <a:r>
              <a:rPr lang="en-CA" sz="2800" dirty="0" smtClean="0"/>
              <a:t>to Mercury</a:t>
            </a:r>
            <a:r>
              <a:rPr lang="en-CA" sz="2800" dirty="0"/>
              <a:t>), which is considered the most difficult space trajectory </a:t>
            </a:r>
            <a:r>
              <a:rPr lang="en-CA" sz="2800" dirty="0" smtClean="0"/>
              <a:t>problem in </a:t>
            </a:r>
            <a:r>
              <a:rPr lang="en-CA" sz="2800" dirty="0"/>
              <a:t>the ESA Global Trajectory Optimization Database</a:t>
            </a:r>
            <a:r>
              <a:rPr lang="en-CA" sz="2800" dirty="0" smtClean="0"/>
              <a:t>.</a:t>
            </a:r>
            <a:endParaRPr lang="en-US" sz="2800" dirty="0" smtClean="0"/>
          </a:p>
        </p:txBody>
      </p:sp>
      <p:sp>
        <p:nvSpPr>
          <p:cNvPr id="7" name="Rectangle 2"/>
          <p:cNvSpPr>
            <a:spLocks noGrp="1" noChangeArrowheads="1"/>
          </p:cNvSpPr>
          <p:nvPr>
            <p:ph type="title"/>
          </p:nvPr>
        </p:nvSpPr>
        <p:spPr>
          <a:xfrm>
            <a:off x="1803779" y="0"/>
            <a:ext cx="7315200" cy="1066800"/>
          </a:xfrm>
        </p:spPr>
        <p:txBody>
          <a:bodyPr/>
          <a:lstStyle/>
          <a:p>
            <a:r>
              <a:rPr lang="en-US" sz="3200" dirty="0" smtClean="0"/>
              <a:t>MIDACO-SOLVER</a:t>
            </a:r>
            <a:endParaRPr lang="en-US" sz="3200" dirty="0"/>
          </a:p>
        </p:txBody>
      </p:sp>
    </p:spTree>
    <p:extLst>
      <p:ext uri="{BB962C8B-B14F-4D97-AF65-F5344CB8AC3E}">
        <p14:creationId xmlns:p14="http://schemas.microsoft.com/office/powerpoint/2010/main" val="1822119851"/>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495425" y="-381000"/>
            <a:ext cx="7315200" cy="1066800"/>
          </a:xfrm>
        </p:spPr>
        <p:txBody>
          <a:bodyPr/>
          <a:lstStyle/>
          <a:p>
            <a:r>
              <a:rPr lang="en-US" sz="3200" dirty="0" err="1" smtClean="0"/>
              <a:t>DiscoverSim</a:t>
            </a:r>
            <a:r>
              <a:rPr lang="en-US" sz="3200" dirty="0" smtClean="0"/>
              <a:t> Optimization Metrics</a:t>
            </a:r>
            <a:endParaRPr lang="en-US" sz="3200" dirty="0"/>
          </a:p>
        </p:txBody>
      </p:sp>
      <p:graphicFrame>
        <p:nvGraphicFramePr>
          <p:cNvPr id="2" name="Table 1"/>
          <p:cNvGraphicFramePr>
            <a:graphicFrameLocks noGrp="1"/>
          </p:cNvGraphicFramePr>
          <p:nvPr>
            <p:extLst>
              <p:ext uri="{D42A27DB-BD31-4B8C-83A1-F6EECF244321}">
                <p14:modId xmlns:p14="http://schemas.microsoft.com/office/powerpoint/2010/main" val="605035669"/>
              </p:ext>
            </p:extLst>
          </p:nvPr>
        </p:nvGraphicFramePr>
        <p:xfrm>
          <a:off x="1524000" y="762000"/>
          <a:ext cx="7467600" cy="6132074"/>
        </p:xfrm>
        <a:graphic>
          <a:graphicData uri="http://schemas.openxmlformats.org/drawingml/2006/table">
            <a:tbl>
              <a:tblPr firstRow="1" firstCol="1" bandRow="1">
                <a:tableStyleId>{5C22544A-7EE6-4342-B048-85BDC9FD1C3A}</a:tableStyleId>
              </a:tblPr>
              <a:tblGrid>
                <a:gridCol w="1294894"/>
                <a:gridCol w="4496306"/>
                <a:gridCol w="1676400"/>
              </a:tblGrid>
              <a:tr h="480250">
                <a:tc>
                  <a:txBody>
                    <a:bodyPr/>
                    <a:lstStyle/>
                    <a:p>
                      <a:pPr indent="228600" algn="r">
                        <a:lnSpc>
                          <a:spcPts val="1800"/>
                        </a:lnSpc>
                        <a:spcBef>
                          <a:spcPts val="1200"/>
                        </a:spcBef>
                        <a:spcAft>
                          <a:spcPts val="0"/>
                        </a:spcAft>
                      </a:pPr>
                      <a:r>
                        <a:rPr lang="en-US" sz="1200" dirty="0">
                          <a:effectLst/>
                        </a:rPr>
                        <a:t>Optimization Goal:</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268" marR="47268" marT="0" marB="0"/>
                </a:tc>
                <a:tc gridSpan="2">
                  <a:txBody>
                    <a:bodyPr/>
                    <a:lstStyle/>
                    <a:p>
                      <a:pPr indent="228600" algn="ctr">
                        <a:lnSpc>
                          <a:spcPts val="1800"/>
                        </a:lnSpc>
                        <a:spcBef>
                          <a:spcPts val="0"/>
                        </a:spcBef>
                        <a:spcAft>
                          <a:spcPts val="0"/>
                        </a:spcAft>
                      </a:pPr>
                      <a:r>
                        <a:rPr lang="en-US" sz="1600" dirty="0">
                          <a:effectLst/>
                        </a:rPr>
                        <a:t>Minimize</a:t>
                      </a:r>
                      <a:endParaRPr lang="en-C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268" marR="47268" marT="0" marB="0"/>
                </a:tc>
                <a:tc hMerge="1">
                  <a:txBody>
                    <a:bodyPr/>
                    <a:lstStyle/>
                    <a:p>
                      <a:endParaRPr lang="en-CA"/>
                    </a:p>
                  </a:txBody>
                  <a:tcPr/>
                </a:tc>
              </a:tr>
              <a:tr h="468852">
                <a:tc>
                  <a:txBody>
                    <a:bodyPr/>
                    <a:lstStyle/>
                    <a:p>
                      <a:pPr indent="228600" algn="r">
                        <a:lnSpc>
                          <a:spcPts val="1800"/>
                        </a:lnSpc>
                        <a:spcBef>
                          <a:spcPts val="1200"/>
                        </a:spcBef>
                        <a:spcAft>
                          <a:spcPts val="0"/>
                        </a:spcAft>
                      </a:pPr>
                      <a:r>
                        <a:rPr lang="en-US" sz="1200" b="1" dirty="0">
                          <a:effectLst/>
                        </a:rPr>
                        <a:t>Multiple Output Metric:</a:t>
                      </a:r>
                      <a:endParaRPr lang="en-C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268" marR="47268" marT="0" marB="0"/>
                </a:tc>
                <a:tc>
                  <a:txBody>
                    <a:bodyPr/>
                    <a:lstStyle/>
                    <a:p>
                      <a:pPr indent="228600" algn="ctr">
                        <a:lnSpc>
                          <a:spcPts val="1800"/>
                        </a:lnSpc>
                        <a:spcBef>
                          <a:spcPts val="1200"/>
                        </a:spcBef>
                        <a:spcAft>
                          <a:spcPts val="0"/>
                        </a:spcAft>
                      </a:pPr>
                      <a:r>
                        <a:rPr lang="en-US" sz="1200" b="1" dirty="0">
                          <a:effectLst/>
                        </a:rPr>
                        <a:t>Weighted Sum</a:t>
                      </a:r>
                      <a:endParaRPr lang="en-C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268" marR="47268" marT="0" marB="0"/>
                </a:tc>
                <a:tc>
                  <a:txBody>
                    <a:bodyPr/>
                    <a:lstStyle/>
                    <a:p>
                      <a:pPr indent="228600" algn="ctr">
                        <a:lnSpc>
                          <a:spcPts val="1800"/>
                        </a:lnSpc>
                        <a:spcBef>
                          <a:spcPts val="1200"/>
                        </a:spcBef>
                        <a:spcAft>
                          <a:spcPts val="0"/>
                        </a:spcAft>
                      </a:pPr>
                      <a:r>
                        <a:rPr lang="en-US" sz="1200" b="1" dirty="0">
                          <a:effectLst/>
                        </a:rPr>
                        <a:t>Deviation from Target</a:t>
                      </a:r>
                      <a:endParaRPr lang="en-C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268" marR="47268" marT="0" marB="0"/>
                </a:tc>
              </a:tr>
              <a:tr h="5182972">
                <a:tc>
                  <a:txBody>
                    <a:bodyPr/>
                    <a:lstStyle/>
                    <a:p>
                      <a:pPr indent="228600" algn="r">
                        <a:lnSpc>
                          <a:spcPts val="1800"/>
                        </a:lnSpc>
                        <a:spcBef>
                          <a:spcPts val="1200"/>
                        </a:spcBef>
                        <a:spcAft>
                          <a:spcPts val="0"/>
                        </a:spcAft>
                      </a:pPr>
                      <a:r>
                        <a:rPr lang="en-US" sz="1200" dirty="0">
                          <a:effectLst/>
                        </a:rPr>
                        <a:t>Statistic:</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268" marR="47268" marT="0" marB="0"/>
                </a:tc>
                <a:tc>
                  <a:txBody>
                    <a:bodyPr/>
                    <a:lstStyle/>
                    <a:p>
                      <a:pPr indent="228600" algn="ctr">
                        <a:lnSpc>
                          <a:spcPts val="1800"/>
                        </a:lnSpc>
                        <a:spcBef>
                          <a:spcPts val="0"/>
                        </a:spcBef>
                        <a:spcAft>
                          <a:spcPts val="0"/>
                        </a:spcAft>
                      </a:pPr>
                      <a:r>
                        <a:rPr lang="en-US" sz="1200" dirty="0" smtClean="0">
                          <a:effectLst/>
                        </a:rPr>
                        <a:t>Mean</a:t>
                      </a:r>
                    </a:p>
                    <a:p>
                      <a:pPr indent="228600" algn="ctr">
                        <a:lnSpc>
                          <a:spcPts val="1800"/>
                        </a:lnSpc>
                        <a:spcBef>
                          <a:spcPts val="0"/>
                        </a:spcBef>
                        <a:spcAft>
                          <a:spcPts val="0"/>
                        </a:spcAft>
                      </a:pPr>
                      <a:r>
                        <a:rPr lang="en-US" sz="1200" dirty="0" smtClean="0">
                          <a:effectLst/>
                        </a:rPr>
                        <a:t>Median</a:t>
                      </a:r>
                    </a:p>
                    <a:p>
                      <a:pPr indent="228600" algn="ctr">
                        <a:lnSpc>
                          <a:spcPts val="1800"/>
                        </a:lnSpc>
                        <a:spcBef>
                          <a:spcPts val="0"/>
                        </a:spcBef>
                        <a:spcAft>
                          <a:spcPts val="0"/>
                        </a:spcAft>
                      </a:pPr>
                      <a:r>
                        <a:rPr lang="en-US" sz="1200" dirty="0" smtClean="0">
                          <a:effectLst/>
                        </a:rPr>
                        <a:t>1st quartile</a:t>
                      </a:r>
                    </a:p>
                    <a:p>
                      <a:pPr indent="228600" algn="ctr">
                        <a:lnSpc>
                          <a:spcPts val="1800"/>
                        </a:lnSpc>
                        <a:spcBef>
                          <a:spcPts val="0"/>
                        </a:spcBef>
                        <a:spcAft>
                          <a:spcPts val="0"/>
                        </a:spcAft>
                      </a:pPr>
                      <a:r>
                        <a:rPr lang="en-US" sz="1200" dirty="0" smtClean="0">
                          <a:effectLst/>
                        </a:rPr>
                        <a:t>3rd quartile</a:t>
                      </a:r>
                    </a:p>
                    <a:p>
                      <a:pPr indent="228600" algn="ctr">
                        <a:lnSpc>
                          <a:spcPts val="1800"/>
                        </a:lnSpc>
                        <a:spcBef>
                          <a:spcPts val="0"/>
                        </a:spcBef>
                        <a:spcAft>
                          <a:spcPts val="0"/>
                        </a:spcAft>
                      </a:pPr>
                      <a:r>
                        <a:rPr lang="en-US" sz="1200" dirty="0" smtClean="0">
                          <a:effectLst/>
                        </a:rPr>
                        <a:t>Percentile (%)</a:t>
                      </a:r>
                    </a:p>
                    <a:p>
                      <a:pPr indent="228600" algn="ctr">
                        <a:lnSpc>
                          <a:spcPts val="1800"/>
                        </a:lnSpc>
                        <a:spcBef>
                          <a:spcPts val="0"/>
                        </a:spcBef>
                        <a:spcAft>
                          <a:spcPts val="0"/>
                        </a:spcAft>
                      </a:pPr>
                      <a:r>
                        <a:rPr lang="en-US" sz="1200" dirty="0" smtClean="0">
                          <a:effectLst/>
                        </a:rPr>
                        <a:t>Minimum</a:t>
                      </a:r>
                    </a:p>
                    <a:p>
                      <a:pPr indent="228600" algn="ctr">
                        <a:lnSpc>
                          <a:spcPts val="1800"/>
                        </a:lnSpc>
                        <a:spcBef>
                          <a:spcPts val="0"/>
                        </a:spcBef>
                        <a:spcAft>
                          <a:spcPts val="0"/>
                        </a:spcAft>
                      </a:pPr>
                      <a:r>
                        <a:rPr lang="en-US" sz="1200" dirty="0" smtClean="0">
                          <a:effectLst/>
                        </a:rPr>
                        <a:t>Maximum</a:t>
                      </a:r>
                    </a:p>
                    <a:p>
                      <a:pPr indent="228600" algn="ctr">
                        <a:lnSpc>
                          <a:spcPts val="1800"/>
                        </a:lnSpc>
                        <a:spcBef>
                          <a:spcPts val="0"/>
                        </a:spcBef>
                        <a:spcAft>
                          <a:spcPts val="0"/>
                        </a:spcAft>
                      </a:pPr>
                      <a:r>
                        <a:rPr lang="en-US" sz="1200" dirty="0" smtClean="0">
                          <a:effectLst/>
                        </a:rPr>
                        <a:t>Standard Deviation</a:t>
                      </a:r>
                    </a:p>
                    <a:p>
                      <a:pPr indent="228600" algn="ctr">
                        <a:lnSpc>
                          <a:spcPts val="1800"/>
                        </a:lnSpc>
                        <a:spcBef>
                          <a:spcPts val="0"/>
                        </a:spcBef>
                        <a:spcAft>
                          <a:spcPts val="0"/>
                        </a:spcAft>
                      </a:pPr>
                      <a:r>
                        <a:rPr lang="en-US" sz="1200" dirty="0" smtClean="0">
                          <a:effectLst/>
                        </a:rPr>
                        <a:t>Variance</a:t>
                      </a:r>
                    </a:p>
                    <a:p>
                      <a:pPr indent="228600" algn="ctr">
                        <a:lnSpc>
                          <a:spcPts val="1800"/>
                        </a:lnSpc>
                        <a:spcBef>
                          <a:spcPts val="0"/>
                        </a:spcBef>
                        <a:spcAft>
                          <a:spcPts val="0"/>
                        </a:spcAft>
                      </a:pPr>
                      <a:r>
                        <a:rPr lang="en-US" sz="1200" dirty="0" smtClean="0">
                          <a:effectLst/>
                        </a:rPr>
                        <a:t>Mean </a:t>
                      </a:r>
                      <a:r>
                        <a:rPr lang="en-US" sz="1200" dirty="0">
                          <a:effectLst/>
                        </a:rPr>
                        <a:t>Squared </a:t>
                      </a:r>
                      <a:r>
                        <a:rPr lang="en-US" sz="1200" dirty="0" smtClean="0">
                          <a:effectLst/>
                        </a:rPr>
                        <a:t>Error/Taguchi Loss Function </a:t>
                      </a:r>
                      <a:r>
                        <a:rPr lang="en-US" sz="1200" dirty="0">
                          <a:effectLst/>
                        </a:rPr>
                        <a:t>(requires </a:t>
                      </a:r>
                      <a:r>
                        <a:rPr lang="en-US" sz="1200" dirty="0" smtClean="0">
                          <a:effectLst/>
                        </a:rPr>
                        <a:t>Target)</a:t>
                      </a:r>
                    </a:p>
                    <a:p>
                      <a:pPr indent="228600" algn="ctr">
                        <a:lnSpc>
                          <a:spcPts val="1800"/>
                        </a:lnSpc>
                        <a:spcBef>
                          <a:spcPts val="0"/>
                        </a:spcBef>
                        <a:spcAft>
                          <a:spcPts val="0"/>
                        </a:spcAft>
                      </a:pPr>
                      <a:r>
                        <a:rPr lang="en-US" sz="1200" dirty="0" smtClean="0">
                          <a:effectLst/>
                        </a:rPr>
                        <a:t>Skewness</a:t>
                      </a:r>
                    </a:p>
                    <a:p>
                      <a:pPr indent="228600" algn="ctr">
                        <a:lnSpc>
                          <a:spcPts val="1800"/>
                        </a:lnSpc>
                        <a:spcBef>
                          <a:spcPts val="0"/>
                        </a:spcBef>
                        <a:spcAft>
                          <a:spcPts val="0"/>
                        </a:spcAft>
                      </a:pPr>
                      <a:r>
                        <a:rPr lang="en-US" sz="1200" dirty="0" smtClean="0">
                          <a:effectLst/>
                        </a:rPr>
                        <a:t>Kurtosis</a:t>
                      </a:r>
                    </a:p>
                    <a:p>
                      <a:pPr indent="228600" algn="ctr">
                        <a:lnSpc>
                          <a:spcPts val="1800"/>
                        </a:lnSpc>
                        <a:spcBef>
                          <a:spcPts val="0"/>
                        </a:spcBef>
                        <a:spcAft>
                          <a:spcPts val="0"/>
                        </a:spcAft>
                      </a:pPr>
                      <a:r>
                        <a:rPr lang="en-US" sz="1200" dirty="0" smtClean="0">
                          <a:effectLst/>
                        </a:rPr>
                        <a:t>Range</a:t>
                      </a:r>
                    </a:p>
                    <a:p>
                      <a:pPr indent="228600" algn="ctr">
                        <a:lnSpc>
                          <a:spcPts val="1800"/>
                        </a:lnSpc>
                        <a:spcBef>
                          <a:spcPts val="0"/>
                        </a:spcBef>
                        <a:spcAft>
                          <a:spcPts val="0"/>
                        </a:spcAft>
                      </a:pPr>
                      <a:r>
                        <a:rPr lang="en-US" sz="1200" dirty="0" smtClean="0">
                          <a:effectLst/>
                        </a:rPr>
                        <a:t>IQR </a:t>
                      </a:r>
                      <a:r>
                        <a:rPr lang="en-US" sz="1200" dirty="0">
                          <a:effectLst/>
                        </a:rPr>
                        <a:t>(</a:t>
                      </a:r>
                      <a:r>
                        <a:rPr lang="en-US" sz="1200" dirty="0" smtClean="0">
                          <a:effectLst/>
                        </a:rPr>
                        <a:t>75-25)</a:t>
                      </a:r>
                    </a:p>
                    <a:p>
                      <a:pPr indent="228600" algn="ctr">
                        <a:lnSpc>
                          <a:spcPts val="1800"/>
                        </a:lnSpc>
                        <a:spcBef>
                          <a:spcPts val="0"/>
                        </a:spcBef>
                        <a:spcAft>
                          <a:spcPts val="0"/>
                        </a:spcAft>
                      </a:pPr>
                      <a:r>
                        <a:rPr lang="en-US" sz="1200" dirty="0" smtClean="0">
                          <a:effectLst/>
                        </a:rPr>
                        <a:t>Span </a:t>
                      </a:r>
                      <a:r>
                        <a:rPr lang="en-US" sz="1200" dirty="0">
                          <a:effectLst/>
                        </a:rPr>
                        <a:t>(</a:t>
                      </a:r>
                      <a:r>
                        <a:rPr lang="en-US" sz="1200" dirty="0" smtClean="0">
                          <a:effectLst/>
                        </a:rPr>
                        <a:t>95-5)</a:t>
                      </a:r>
                    </a:p>
                    <a:p>
                      <a:pPr indent="228600" algn="ctr">
                        <a:lnSpc>
                          <a:spcPts val="1800"/>
                        </a:lnSpc>
                        <a:spcBef>
                          <a:spcPts val="0"/>
                        </a:spcBef>
                        <a:spcAft>
                          <a:spcPts val="0"/>
                        </a:spcAft>
                      </a:pPr>
                      <a:r>
                        <a:rPr lang="en-US" sz="1200" dirty="0" smtClean="0">
                          <a:effectLst/>
                        </a:rPr>
                        <a:t>Actual </a:t>
                      </a:r>
                      <a:r>
                        <a:rPr lang="en-US" sz="1200" dirty="0">
                          <a:effectLst/>
                        </a:rPr>
                        <a:t>DPM (defects per million – requires </a:t>
                      </a:r>
                      <a:r>
                        <a:rPr lang="en-US" sz="1200" dirty="0" smtClean="0">
                          <a:effectLst/>
                        </a:rPr>
                        <a:t>LSL/USL)</a:t>
                      </a:r>
                    </a:p>
                    <a:p>
                      <a:pPr indent="228600" algn="ctr">
                        <a:lnSpc>
                          <a:spcPts val="1800"/>
                        </a:lnSpc>
                        <a:spcBef>
                          <a:spcPts val="0"/>
                        </a:spcBef>
                        <a:spcAft>
                          <a:spcPts val="0"/>
                        </a:spcAft>
                      </a:pPr>
                      <a:r>
                        <a:rPr lang="en-US" sz="1200" dirty="0" smtClean="0">
                          <a:effectLst/>
                        </a:rPr>
                        <a:t>Actual </a:t>
                      </a:r>
                      <a:r>
                        <a:rPr lang="en-US" sz="1200" dirty="0">
                          <a:effectLst/>
                        </a:rPr>
                        <a:t>DPMU (Upper – requires </a:t>
                      </a:r>
                      <a:r>
                        <a:rPr lang="en-US" sz="1200" dirty="0" smtClean="0">
                          <a:effectLst/>
                        </a:rPr>
                        <a:t>USL)</a:t>
                      </a:r>
                    </a:p>
                    <a:p>
                      <a:pPr indent="228600" algn="ctr">
                        <a:lnSpc>
                          <a:spcPts val="1800"/>
                        </a:lnSpc>
                        <a:spcBef>
                          <a:spcPts val="0"/>
                        </a:spcBef>
                        <a:spcAft>
                          <a:spcPts val="0"/>
                        </a:spcAft>
                      </a:pPr>
                      <a:r>
                        <a:rPr lang="en-US" sz="1200" dirty="0" smtClean="0">
                          <a:effectLst/>
                        </a:rPr>
                        <a:t>Actual </a:t>
                      </a:r>
                      <a:r>
                        <a:rPr lang="en-US" sz="1200" dirty="0">
                          <a:effectLst/>
                        </a:rPr>
                        <a:t>DPML (Lower – requires </a:t>
                      </a:r>
                      <a:r>
                        <a:rPr lang="en-US" sz="1200" dirty="0" smtClean="0">
                          <a:effectLst/>
                        </a:rPr>
                        <a:t>LSL)</a:t>
                      </a:r>
                    </a:p>
                    <a:p>
                      <a:pPr indent="228600" algn="ctr">
                        <a:lnSpc>
                          <a:spcPts val="1800"/>
                        </a:lnSpc>
                        <a:spcBef>
                          <a:spcPts val="0"/>
                        </a:spcBef>
                        <a:spcAft>
                          <a:spcPts val="0"/>
                        </a:spcAft>
                      </a:pPr>
                      <a:r>
                        <a:rPr lang="en-US" sz="1200" dirty="0" smtClean="0">
                          <a:effectLst/>
                        </a:rPr>
                        <a:t>Calculated </a:t>
                      </a:r>
                      <a:r>
                        <a:rPr lang="en-US" sz="1200" dirty="0">
                          <a:effectLst/>
                        </a:rPr>
                        <a:t>DPM (defects per million assuming normal distribution – requires </a:t>
                      </a:r>
                      <a:r>
                        <a:rPr lang="en-US" sz="1200" dirty="0" smtClean="0">
                          <a:effectLst/>
                        </a:rPr>
                        <a:t>LSL/USL)</a:t>
                      </a:r>
                    </a:p>
                    <a:p>
                      <a:pPr indent="228600" algn="ctr">
                        <a:lnSpc>
                          <a:spcPts val="1800"/>
                        </a:lnSpc>
                        <a:spcBef>
                          <a:spcPts val="0"/>
                        </a:spcBef>
                        <a:spcAft>
                          <a:spcPts val="0"/>
                        </a:spcAft>
                      </a:pPr>
                      <a:r>
                        <a:rPr lang="en-US" sz="1200" dirty="0" smtClean="0">
                          <a:effectLst/>
                        </a:rPr>
                        <a:t>Calculated </a:t>
                      </a:r>
                      <a:r>
                        <a:rPr lang="en-US" sz="1200" dirty="0">
                          <a:effectLst/>
                        </a:rPr>
                        <a:t>DPMU (Upper – requires </a:t>
                      </a:r>
                      <a:r>
                        <a:rPr lang="en-US" sz="1200" dirty="0" smtClean="0">
                          <a:effectLst/>
                        </a:rPr>
                        <a:t>USL)</a:t>
                      </a:r>
                    </a:p>
                    <a:p>
                      <a:pPr indent="228600" algn="ctr">
                        <a:lnSpc>
                          <a:spcPts val="1800"/>
                        </a:lnSpc>
                        <a:spcBef>
                          <a:spcPts val="0"/>
                        </a:spcBef>
                        <a:spcAft>
                          <a:spcPts val="0"/>
                        </a:spcAft>
                      </a:pPr>
                      <a:r>
                        <a:rPr lang="en-US" sz="1200" dirty="0" smtClean="0">
                          <a:effectLst/>
                        </a:rPr>
                        <a:t>Calculated </a:t>
                      </a:r>
                      <a:r>
                        <a:rPr lang="en-US" sz="1200" dirty="0">
                          <a:effectLst/>
                        </a:rPr>
                        <a:t>DPML (Lower – requires LSL</a:t>
                      </a:r>
                      <a:r>
                        <a:rPr lang="en-US" sz="1200" dirty="0" smtClean="0">
                          <a:effectLst/>
                        </a:rPr>
                        <a:t>)</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268" marR="47268" marT="0" marB="0"/>
                </a:tc>
                <a:tc>
                  <a:txBody>
                    <a:bodyPr/>
                    <a:lstStyle/>
                    <a:p>
                      <a:pPr indent="228600" algn="ctr">
                        <a:lnSpc>
                          <a:spcPts val="1800"/>
                        </a:lnSpc>
                        <a:spcBef>
                          <a:spcPts val="1200"/>
                        </a:spcBef>
                        <a:spcAft>
                          <a:spcPts val="0"/>
                        </a:spcAft>
                      </a:pPr>
                      <a:r>
                        <a:rPr lang="en-US" sz="1200" dirty="0">
                          <a:effectLst/>
                        </a:rPr>
                        <a:t>Mean (requires Target)</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268" marR="47268" marT="0" marB="0"/>
                </a:tc>
              </a:tr>
            </a:tbl>
          </a:graphicData>
        </a:graphic>
      </p:graphicFrame>
    </p:spTree>
    <p:extLst>
      <p:ext uri="{BB962C8B-B14F-4D97-AF65-F5344CB8AC3E}">
        <p14:creationId xmlns:p14="http://schemas.microsoft.com/office/powerpoint/2010/main" val="2494083303"/>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30</a:t>
            </a:fld>
            <a:endParaRPr lang="en-US" altLang="en-US"/>
          </a:p>
        </p:txBody>
      </p:sp>
      <p:pic>
        <p:nvPicPr>
          <p:cNvPr id="4" name="Picture 3"/>
          <p:cNvPicPr>
            <a:picLocks noChangeAspect="1"/>
          </p:cNvPicPr>
          <p:nvPr/>
        </p:nvPicPr>
        <p:blipFill>
          <a:blip r:embed="rId3"/>
          <a:stretch>
            <a:fillRect/>
          </a:stretch>
        </p:blipFill>
        <p:spPr>
          <a:xfrm>
            <a:off x="304800" y="1219200"/>
            <a:ext cx="8534400" cy="5497570"/>
          </a:xfrm>
          <a:prstGeom prst="rect">
            <a:avLst/>
          </a:prstGeom>
        </p:spPr>
      </p:pic>
      <p:sp>
        <p:nvSpPr>
          <p:cNvPr id="6" name="Rectangle 2"/>
          <p:cNvSpPr>
            <a:spLocks noGrp="1" noChangeArrowheads="1"/>
          </p:cNvSpPr>
          <p:nvPr>
            <p:ph type="title"/>
          </p:nvPr>
        </p:nvSpPr>
        <p:spPr>
          <a:xfrm>
            <a:off x="1803779" y="0"/>
            <a:ext cx="7315200" cy="1066800"/>
          </a:xfrm>
        </p:spPr>
        <p:txBody>
          <a:bodyPr/>
          <a:lstStyle/>
          <a:p>
            <a:r>
              <a:rPr lang="en-US" sz="3200" dirty="0" smtClean="0"/>
              <a:t>www.MIDACO-SOLVER.com</a:t>
            </a:r>
            <a:endParaRPr lang="en-US" sz="3200" dirty="0"/>
          </a:p>
        </p:txBody>
      </p:sp>
    </p:spTree>
    <p:extLst>
      <p:ext uri="{BB962C8B-B14F-4D97-AF65-F5344CB8AC3E}">
        <p14:creationId xmlns:p14="http://schemas.microsoft.com/office/powerpoint/2010/main" val="4108745372"/>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31</a:t>
            </a:fld>
            <a:endParaRPr lang="en-US" altLang="en-US"/>
          </a:p>
        </p:txBody>
      </p:sp>
      <p:sp>
        <p:nvSpPr>
          <p:cNvPr id="134147" name="Rectangle 3"/>
          <p:cNvSpPr>
            <a:spLocks noGrp="1" noChangeArrowheads="1"/>
          </p:cNvSpPr>
          <p:nvPr>
            <p:ph type="body" idx="1"/>
          </p:nvPr>
        </p:nvSpPr>
        <p:spPr>
          <a:xfrm>
            <a:off x="381000" y="1447800"/>
            <a:ext cx="8458200" cy="4724400"/>
          </a:xfrm>
        </p:spPr>
        <p:txBody>
          <a:bodyPr/>
          <a:lstStyle/>
          <a:p>
            <a:pPr>
              <a:lnSpc>
                <a:spcPct val="90000"/>
              </a:lnSpc>
            </a:pPr>
            <a:r>
              <a:rPr lang="en-CA" sz="2800" dirty="0" smtClean="0"/>
              <a:t>It </a:t>
            </a:r>
            <a:r>
              <a:rPr lang="en-CA" sz="2800" dirty="0"/>
              <a:t>was developed in collaboration </a:t>
            </a:r>
            <a:r>
              <a:rPr lang="en-CA" sz="2800" dirty="0" smtClean="0"/>
              <a:t>with the </a:t>
            </a:r>
            <a:r>
              <a:rPr lang="en-CA" sz="2800" dirty="0"/>
              <a:t>European Space Agency (ESA) and represents the </a:t>
            </a:r>
            <a:r>
              <a:rPr lang="en-CA" sz="2800" dirty="0" smtClean="0"/>
              <a:t>state-of-the-art in </a:t>
            </a:r>
            <a:r>
              <a:rPr lang="en-CA" sz="2800" dirty="0"/>
              <a:t>interplanetary space trajectory optimization</a:t>
            </a:r>
            <a:r>
              <a:rPr lang="en-CA" sz="2800" dirty="0" smtClean="0"/>
              <a:t>.</a:t>
            </a:r>
            <a:br>
              <a:rPr lang="en-CA" sz="2800" dirty="0" smtClean="0"/>
            </a:br>
            <a:r>
              <a:rPr lang="en-CA" sz="2800" dirty="0" smtClean="0"/>
              <a:t> </a:t>
            </a:r>
          </a:p>
          <a:p>
            <a:pPr>
              <a:lnSpc>
                <a:spcPct val="90000"/>
              </a:lnSpc>
            </a:pPr>
            <a:r>
              <a:rPr lang="en-CA" sz="2800" dirty="0" smtClean="0"/>
              <a:t>MIDACO </a:t>
            </a:r>
            <a:r>
              <a:rPr lang="en-CA" sz="2800" dirty="0"/>
              <a:t>holds </a:t>
            </a:r>
            <a:r>
              <a:rPr lang="en-CA" sz="2800" dirty="0" smtClean="0"/>
              <a:t>the benchmark </a:t>
            </a:r>
            <a:r>
              <a:rPr lang="en-CA" sz="2800" dirty="0"/>
              <a:t>world record best solution to Full Messenger (Mission </a:t>
            </a:r>
            <a:r>
              <a:rPr lang="en-CA" sz="2800" dirty="0" smtClean="0"/>
              <a:t>to Mercury</a:t>
            </a:r>
            <a:r>
              <a:rPr lang="en-CA" sz="2800" dirty="0"/>
              <a:t>), which is considered the most difficult space trajectory </a:t>
            </a:r>
            <a:r>
              <a:rPr lang="en-CA" sz="2800" dirty="0" smtClean="0"/>
              <a:t>problem in </a:t>
            </a:r>
            <a:r>
              <a:rPr lang="en-CA" sz="2800" dirty="0"/>
              <a:t>the ESA Global Trajectory Optimization Database</a:t>
            </a:r>
            <a:r>
              <a:rPr lang="en-CA" sz="2800" dirty="0" smtClean="0"/>
              <a:t>.</a:t>
            </a:r>
            <a:endParaRPr lang="en-US" sz="2800" dirty="0" smtClean="0"/>
          </a:p>
        </p:txBody>
      </p:sp>
      <p:pic>
        <p:nvPicPr>
          <p:cNvPr id="2" name="Picture 1"/>
          <p:cNvPicPr>
            <a:picLocks noChangeAspect="1"/>
          </p:cNvPicPr>
          <p:nvPr/>
        </p:nvPicPr>
        <p:blipFill>
          <a:blip r:embed="rId3"/>
          <a:stretch>
            <a:fillRect/>
          </a:stretch>
        </p:blipFill>
        <p:spPr>
          <a:xfrm>
            <a:off x="178885" y="1295400"/>
            <a:ext cx="8862429" cy="5519821"/>
          </a:xfrm>
          <a:prstGeom prst="rect">
            <a:avLst/>
          </a:prstGeom>
        </p:spPr>
      </p:pic>
      <p:sp>
        <p:nvSpPr>
          <p:cNvPr id="7" name="Rectangle 2"/>
          <p:cNvSpPr>
            <a:spLocks noGrp="1" noChangeArrowheads="1"/>
          </p:cNvSpPr>
          <p:nvPr>
            <p:ph type="title"/>
          </p:nvPr>
        </p:nvSpPr>
        <p:spPr>
          <a:xfrm>
            <a:off x="1803779" y="0"/>
            <a:ext cx="7315200" cy="1066800"/>
          </a:xfrm>
        </p:spPr>
        <p:txBody>
          <a:bodyPr/>
          <a:lstStyle/>
          <a:p>
            <a:r>
              <a:rPr lang="en-US" sz="3200" dirty="0" smtClean="0"/>
              <a:t>www.esa.int</a:t>
            </a:r>
            <a:endParaRPr lang="en-US" sz="3200" dirty="0"/>
          </a:p>
        </p:txBody>
      </p:sp>
    </p:spTree>
    <p:extLst>
      <p:ext uri="{BB962C8B-B14F-4D97-AF65-F5344CB8AC3E}">
        <p14:creationId xmlns:p14="http://schemas.microsoft.com/office/powerpoint/2010/main" val="3887849479"/>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32</a:t>
            </a:fld>
            <a:endParaRPr lang="en-US" altLang="en-US"/>
          </a:p>
        </p:txBody>
      </p:sp>
      <p:pic>
        <p:nvPicPr>
          <p:cNvPr id="3" name="Picture 2"/>
          <p:cNvPicPr>
            <a:picLocks noChangeAspect="1"/>
          </p:cNvPicPr>
          <p:nvPr/>
        </p:nvPicPr>
        <p:blipFill>
          <a:blip r:embed="rId3"/>
          <a:stretch>
            <a:fillRect/>
          </a:stretch>
        </p:blipFill>
        <p:spPr>
          <a:xfrm>
            <a:off x="2053024" y="126657"/>
            <a:ext cx="6180952" cy="6704762"/>
          </a:xfrm>
          <a:prstGeom prst="rect">
            <a:avLst/>
          </a:prstGeom>
        </p:spPr>
      </p:pic>
      <p:sp>
        <p:nvSpPr>
          <p:cNvPr id="6" name="Title 5"/>
          <p:cNvSpPr>
            <a:spLocks noGrp="1"/>
          </p:cNvSpPr>
          <p:nvPr>
            <p:ph type="title"/>
          </p:nvPr>
        </p:nvSpPr>
        <p:spPr/>
        <p:txBody>
          <a:bodyPr/>
          <a:lstStyle/>
          <a:p>
            <a:endParaRPr lang="en-CA"/>
          </a:p>
        </p:txBody>
      </p:sp>
    </p:spTree>
    <p:extLst>
      <p:ext uri="{BB962C8B-B14F-4D97-AF65-F5344CB8AC3E}">
        <p14:creationId xmlns:p14="http://schemas.microsoft.com/office/powerpoint/2010/main" val="1829398503"/>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33</a:t>
            </a:fld>
            <a:endParaRPr lang="en-US" altLang="en-US"/>
          </a:p>
        </p:txBody>
      </p:sp>
      <p:sp>
        <p:nvSpPr>
          <p:cNvPr id="6" name="Title 5"/>
          <p:cNvSpPr>
            <a:spLocks noGrp="1"/>
          </p:cNvSpPr>
          <p:nvPr>
            <p:ph type="title"/>
          </p:nvPr>
        </p:nvSpPr>
        <p:spPr/>
        <p:txBody>
          <a:bodyPr/>
          <a:lstStyle/>
          <a:p>
            <a:endParaRPr lang="en-CA"/>
          </a:p>
        </p:txBody>
      </p:sp>
      <p:pic>
        <p:nvPicPr>
          <p:cNvPr id="2" name="Picture 1"/>
          <p:cNvPicPr>
            <a:picLocks noChangeAspect="1"/>
          </p:cNvPicPr>
          <p:nvPr/>
        </p:nvPicPr>
        <p:blipFill>
          <a:blip r:embed="rId3"/>
          <a:stretch>
            <a:fillRect/>
          </a:stretch>
        </p:blipFill>
        <p:spPr>
          <a:xfrm>
            <a:off x="1934343" y="705190"/>
            <a:ext cx="6142857" cy="5447619"/>
          </a:xfrm>
          <a:prstGeom prst="rect">
            <a:avLst/>
          </a:prstGeom>
        </p:spPr>
      </p:pic>
    </p:spTree>
    <p:extLst>
      <p:ext uri="{BB962C8B-B14F-4D97-AF65-F5344CB8AC3E}">
        <p14:creationId xmlns:p14="http://schemas.microsoft.com/office/powerpoint/2010/main" val="1257150852"/>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34</a:t>
            </a:fld>
            <a:endParaRPr lang="en-US" altLang="en-US"/>
          </a:p>
        </p:txBody>
      </p:sp>
      <p:sp>
        <p:nvSpPr>
          <p:cNvPr id="6" name="Title 5"/>
          <p:cNvSpPr>
            <a:spLocks noGrp="1"/>
          </p:cNvSpPr>
          <p:nvPr>
            <p:ph type="title"/>
          </p:nvPr>
        </p:nvSpPr>
        <p:spPr/>
        <p:txBody>
          <a:bodyPr/>
          <a:lstStyle/>
          <a:p>
            <a:endParaRPr lang="en-CA"/>
          </a:p>
        </p:txBody>
      </p:sp>
      <p:pic>
        <p:nvPicPr>
          <p:cNvPr id="2" name="Picture 1"/>
          <p:cNvPicPr>
            <a:picLocks noChangeAspect="1"/>
          </p:cNvPicPr>
          <p:nvPr/>
        </p:nvPicPr>
        <p:blipFill>
          <a:blip r:embed="rId3"/>
          <a:stretch>
            <a:fillRect/>
          </a:stretch>
        </p:blipFill>
        <p:spPr>
          <a:xfrm>
            <a:off x="1828800" y="1828800"/>
            <a:ext cx="6047619" cy="3219048"/>
          </a:xfrm>
          <a:prstGeom prst="rect">
            <a:avLst/>
          </a:prstGeom>
        </p:spPr>
      </p:pic>
    </p:spTree>
    <p:extLst>
      <p:ext uri="{BB962C8B-B14F-4D97-AF65-F5344CB8AC3E}">
        <p14:creationId xmlns:p14="http://schemas.microsoft.com/office/powerpoint/2010/main" val="3401927928"/>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35</a:t>
            </a:fld>
            <a:endParaRPr lang="en-US" altLang="en-US"/>
          </a:p>
        </p:txBody>
      </p:sp>
      <p:sp>
        <p:nvSpPr>
          <p:cNvPr id="134146" name="Rectangle 2"/>
          <p:cNvSpPr>
            <a:spLocks noGrp="1" noChangeArrowheads="1"/>
          </p:cNvSpPr>
          <p:nvPr>
            <p:ph type="title"/>
          </p:nvPr>
        </p:nvSpPr>
        <p:spPr>
          <a:xfrm>
            <a:off x="1803779" y="0"/>
            <a:ext cx="7315200" cy="1066800"/>
          </a:xfrm>
        </p:spPr>
        <p:txBody>
          <a:bodyPr/>
          <a:lstStyle/>
          <a:p>
            <a:r>
              <a:rPr lang="en-US" sz="3200" dirty="0" smtClean="0"/>
              <a:t>MIDACO-SOLVER</a:t>
            </a:r>
            <a:endParaRPr lang="en-US" sz="3200" dirty="0"/>
          </a:p>
        </p:txBody>
      </p:sp>
      <p:sp>
        <p:nvSpPr>
          <p:cNvPr id="134147" name="Rectangle 3"/>
          <p:cNvSpPr>
            <a:spLocks noGrp="1" noChangeArrowheads="1"/>
          </p:cNvSpPr>
          <p:nvPr>
            <p:ph type="body" idx="1"/>
          </p:nvPr>
        </p:nvSpPr>
        <p:spPr>
          <a:xfrm>
            <a:off x="381000" y="1447800"/>
            <a:ext cx="8458200" cy="4724400"/>
          </a:xfrm>
        </p:spPr>
        <p:txBody>
          <a:bodyPr/>
          <a:lstStyle/>
          <a:p>
            <a:pPr>
              <a:lnSpc>
                <a:spcPct val="90000"/>
              </a:lnSpc>
            </a:pPr>
            <a:r>
              <a:rPr lang="en-CA" sz="2800" dirty="0"/>
              <a:t>As a black-box optimizer, MIDACO does not require the objective and constraint functions to hold any particular property like convexity or differentiability. </a:t>
            </a:r>
            <a:endParaRPr lang="en-CA" sz="2800" dirty="0" smtClean="0"/>
          </a:p>
          <a:p>
            <a:pPr>
              <a:lnSpc>
                <a:spcPct val="90000"/>
              </a:lnSpc>
            </a:pPr>
            <a:r>
              <a:rPr lang="en-CA" sz="2800" dirty="0" smtClean="0"/>
              <a:t>MIDACO </a:t>
            </a:r>
            <a:r>
              <a:rPr lang="en-CA" sz="2800" dirty="0"/>
              <a:t>can robustly solve problems with critical function properties like high non-convexity, non-differentiability, flat spots and even stochastic noise. </a:t>
            </a:r>
            <a:endParaRPr lang="en-CA" sz="2800" dirty="0" smtClean="0"/>
          </a:p>
          <a:p>
            <a:pPr>
              <a:lnSpc>
                <a:spcPct val="90000"/>
              </a:lnSpc>
            </a:pPr>
            <a:r>
              <a:rPr lang="en-CA" sz="2800" dirty="0" smtClean="0"/>
              <a:t>Extensively </a:t>
            </a:r>
            <a:r>
              <a:rPr lang="en-CA" sz="2800" dirty="0"/>
              <a:t>tested on over a hundred benchmark problems </a:t>
            </a:r>
            <a:r>
              <a:rPr lang="en-CA" sz="2800" dirty="0" smtClean="0"/>
              <a:t>and </a:t>
            </a:r>
            <a:r>
              <a:rPr lang="en-CA" sz="2800" dirty="0"/>
              <a:t>several real world applications, the software represents the state of the art for evolutionary computing on MINLP</a:t>
            </a:r>
            <a:r>
              <a:rPr lang="en-CA" sz="2800" dirty="0" smtClean="0"/>
              <a:t>.</a:t>
            </a:r>
          </a:p>
        </p:txBody>
      </p:sp>
    </p:spTree>
    <p:extLst>
      <p:ext uri="{BB962C8B-B14F-4D97-AF65-F5344CB8AC3E}">
        <p14:creationId xmlns:p14="http://schemas.microsoft.com/office/powerpoint/2010/main" val="2128245584"/>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36</a:t>
            </a:fld>
            <a:endParaRPr lang="en-US" altLang="en-US"/>
          </a:p>
        </p:txBody>
      </p:sp>
      <p:sp>
        <p:nvSpPr>
          <p:cNvPr id="134146" name="Rectangle 2"/>
          <p:cNvSpPr>
            <a:spLocks noGrp="1" noChangeArrowheads="1"/>
          </p:cNvSpPr>
          <p:nvPr>
            <p:ph type="title"/>
          </p:nvPr>
        </p:nvSpPr>
        <p:spPr>
          <a:xfrm>
            <a:off x="1803779" y="76200"/>
            <a:ext cx="7315200" cy="1066800"/>
          </a:xfrm>
        </p:spPr>
        <p:txBody>
          <a:bodyPr/>
          <a:lstStyle/>
          <a:p>
            <a:r>
              <a:rPr lang="en-US" sz="3200" dirty="0" smtClean="0"/>
              <a:t>MIDACO-SOLVER: Ant Colony Optimization (ACO)</a:t>
            </a:r>
            <a:endParaRPr lang="en-US" sz="3200" dirty="0"/>
          </a:p>
        </p:txBody>
      </p:sp>
      <p:sp>
        <p:nvSpPr>
          <p:cNvPr id="134147" name="Rectangle 3"/>
          <p:cNvSpPr>
            <a:spLocks noGrp="1" noChangeArrowheads="1"/>
          </p:cNvSpPr>
          <p:nvPr>
            <p:ph type="body" idx="1"/>
          </p:nvPr>
        </p:nvSpPr>
        <p:spPr>
          <a:xfrm>
            <a:off x="381000" y="1447800"/>
            <a:ext cx="8458200" cy="4724400"/>
          </a:xfrm>
        </p:spPr>
        <p:txBody>
          <a:bodyPr/>
          <a:lstStyle/>
          <a:p>
            <a:pPr>
              <a:lnSpc>
                <a:spcPct val="90000"/>
              </a:lnSpc>
            </a:pPr>
            <a:r>
              <a:rPr lang="en-CA" sz="2400" dirty="0"/>
              <a:t>To find food, biological ants start to explore the area around their nest randomly at first. </a:t>
            </a:r>
            <a:r>
              <a:rPr lang="en-CA" sz="2400" dirty="0" smtClean="0"/>
              <a:t>If </a:t>
            </a:r>
            <a:r>
              <a:rPr lang="en-CA" sz="2400" dirty="0"/>
              <a:t>an </a:t>
            </a:r>
            <a:r>
              <a:rPr lang="en-CA" sz="2400" dirty="0" smtClean="0"/>
              <a:t>ant succeeds </a:t>
            </a:r>
            <a:r>
              <a:rPr lang="en-CA" sz="2400" dirty="0"/>
              <a:t>in finding a food source, it will return back to the nest, laying down a chemical </a:t>
            </a:r>
            <a:r>
              <a:rPr lang="en-CA" sz="2400" dirty="0" smtClean="0"/>
              <a:t>pheromone trail </a:t>
            </a:r>
            <a:r>
              <a:rPr lang="en-CA" sz="2400" dirty="0"/>
              <a:t>marking its path. This trail will attract other ants to follow it in the hope of finding </a:t>
            </a:r>
            <a:r>
              <a:rPr lang="en-CA" sz="2400" dirty="0" smtClean="0"/>
              <a:t>food again</a:t>
            </a:r>
            <a:r>
              <a:rPr lang="en-CA" sz="2400" dirty="0"/>
              <a:t>. </a:t>
            </a:r>
            <a:endParaRPr lang="en-CA" sz="2400" dirty="0" smtClean="0"/>
          </a:p>
          <a:p>
            <a:pPr>
              <a:lnSpc>
                <a:spcPct val="90000"/>
              </a:lnSpc>
            </a:pPr>
            <a:r>
              <a:rPr lang="en-CA" sz="2400" dirty="0" smtClean="0"/>
              <a:t>Over </a:t>
            </a:r>
            <a:r>
              <a:rPr lang="en-CA" sz="2400" dirty="0"/>
              <a:t>time the pheromones will start to evaporate and therefore reduce the attraction of </a:t>
            </a:r>
            <a:r>
              <a:rPr lang="en-CA" sz="2400" dirty="0" smtClean="0"/>
              <a:t>the path</a:t>
            </a:r>
            <a:r>
              <a:rPr lang="en-CA" sz="2400" dirty="0"/>
              <a:t>, so only paths that are updated frequently with new pheromones remain attractive. </a:t>
            </a:r>
            <a:r>
              <a:rPr lang="en-CA" sz="2400" dirty="0" smtClean="0"/>
              <a:t>Short paths </a:t>
            </a:r>
            <a:r>
              <a:rPr lang="en-CA" sz="2400" dirty="0"/>
              <a:t>from the nest to a food source imply short marching times for the ants, so those paths </a:t>
            </a:r>
            <a:r>
              <a:rPr lang="en-CA" sz="2400" dirty="0" smtClean="0"/>
              <a:t>are updated </a:t>
            </a:r>
            <a:r>
              <a:rPr lang="en-CA" sz="2400" dirty="0"/>
              <a:t>with pheromones more often than long </a:t>
            </a:r>
            <a:r>
              <a:rPr lang="en-CA" sz="2400" dirty="0" smtClean="0"/>
              <a:t>ones. </a:t>
            </a:r>
          </a:p>
          <a:p>
            <a:pPr>
              <a:lnSpc>
                <a:spcPct val="90000"/>
              </a:lnSpc>
            </a:pPr>
            <a:r>
              <a:rPr lang="en-CA" sz="2400" dirty="0" smtClean="0"/>
              <a:t>Consequently </a:t>
            </a:r>
            <a:r>
              <a:rPr lang="en-CA" sz="2400" dirty="0"/>
              <a:t>more and more ants will </a:t>
            </a:r>
            <a:r>
              <a:rPr lang="en-CA" sz="2400" dirty="0" smtClean="0"/>
              <a:t>be attracted </a:t>
            </a:r>
            <a:r>
              <a:rPr lang="en-CA" sz="2400" dirty="0"/>
              <a:t>by the shorter paths with ongoing time. As a final result, a very short path will </a:t>
            </a:r>
            <a:r>
              <a:rPr lang="en-CA" sz="2400" dirty="0" smtClean="0"/>
              <a:t>be discovered </a:t>
            </a:r>
            <a:r>
              <a:rPr lang="en-CA" sz="2400" dirty="0"/>
              <a:t>by the ant colony.</a:t>
            </a:r>
          </a:p>
          <a:p>
            <a:pPr>
              <a:lnSpc>
                <a:spcPct val="90000"/>
              </a:lnSpc>
            </a:pPr>
            <a:endParaRPr lang="en-CA" sz="2800" dirty="0"/>
          </a:p>
        </p:txBody>
      </p:sp>
    </p:spTree>
    <p:extLst>
      <p:ext uri="{BB962C8B-B14F-4D97-AF65-F5344CB8AC3E}">
        <p14:creationId xmlns:p14="http://schemas.microsoft.com/office/powerpoint/2010/main" val="11390865"/>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37</a:t>
            </a:fld>
            <a:endParaRPr lang="en-US" altLang="en-US"/>
          </a:p>
        </p:txBody>
      </p:sp>
      <p:sp>
        <p:nvSpPr>
          <p:cNvPr id="134146" name="Rectangle 2"/>
          <p:cNvSpPr>
            <a:spLocks noGrp="1" noChangeArrowheads="1"/>
          </p:cNvSpPr>
          <p:nvPr>
            <p:ph type="title"/>
          </p:nvPr>
        </p:nvSpPr>
        <p:spPr>
          <a:xfrm>
            <a:off x="1803779" y="0"/>
            <a:ext cx="7315200" cy="1066800"/>
          </a:xfrm>
        </p:spPr>
        <p:txBody>
          <a:bodyPr/>
          <a:lstStyle/>
          <a:p>
            <a:r>
              <a:rPr lang="en-US" sz="3200" dirty="0" smtClean="0"/>
              <a:t>MIDACO-SOLVER</a:t>
            </a:r>
            <a:endParaRPr lang="en-US" sz="3200" dirty="0"/>
          </a:p>
        </p:txBody>
      </p:sp>
      <p:sp>
        <p:nvSpPr>
          <p:cNvPr id="134147" name="Rectangle 3"/>
          <p:cNvSpPr>
            <a:spLocks noGrp="1" noChangeArrowheads="1"/>
          </p:cNvSpPr>
          <p:nvPr>
            <p:ph type="body" idx="1"/>
          </p:nvPr>
        </p:nvSpPr>
        <p:spPr>
          <a:xfrm>
            <a:off x="381000" y="1447800"/>
            <a:ext cx="8458200" cy="4724400"/>
          </a:xfrm>
        </p:spPr>
        <p:txBody>
          <a:bodyPr/>
          <a:lstStyle/>
          <a:p>
            <a:pPr>
              <a:lnSpc>
                <a:spcPct val="90000"/>
              </a:lnSpc>
            </a:pPr>
            <a:r>
              <a:rPr lang="en-CA" sz="2800" dirty="0"/>
              <a:t>The MIDACO algorithm is based on a mixed integer extension of the Ant Colony Optimization (ACO) metaheuristic in combination with the </a:t>
            </a:r>
            <a:r>
              <a:rPr lang="en-CA" sz="2800" dirty="0" smtClean="0"/>
              <a:t>Oracle </a:t>
            </a:r>
            <a:r>
              <a:rPr lang="en-CA" sz="2800" dirty="0"/>
              <a:t>Penalty Method </a:t>
            </a:r>
            <a:r>
              <a:rPr lang="en-CA" sz="2800" dirty="0" smtClean="0"/>
              <a:t>for </a:t>
            </a:r>
            <a:r>
              <a:rPr lang="en-CA" sz="2800" dirty="0"/>
              <a:t>constraint </a:t>
            </a:r>
            <a:r>
              <a:rPr lang="en-CA" sz="2800" dirty="0" smtClean="0"/>
              <a:t>handling.</a:t>
            </a:r>
          </a:p>
          <a:p>
            <a:pPr>
              <a:lnSpc>
                <a:spcPct val="90000"/>
              </a:lnSpc>
            </a:pPr>
            <a:r>
              <a:rPr lang="en-CA" sz="2800" dirty="0" smtClean="0"/>
              <a:t>The </a:t>
            </a:r>
            <a:r>
              <a:rPr lang="en-CA" sz="2800" dirty="0"/>
              <a:t>key element of MIDACO's ACO algorithm are so called “multi-kernel </a:t>
            </a:r>
            <a:r>
              <a:rPr lang="en-CA" sz="2800" dirty="0" err="1"/>
              <a:t>gaussian</a:t>
            </a:r>
            <a:r>
              <a:rPr lang="en-CA" sz="2800" dirty="0"/>
              <a:t> probability density functions” (Gauss PDF's), which are used to stochastically sample solution candidates (also called “ants” or “iterates”) for the optimization problem</a:t>
            </a:r>
            <a:r>
              <a:rPr lang="en-CA" sz="2800" dirty="0" smtClean="0"/>
              <a:t>.</a:t>
            </a:r>
          </a:p>
          <a:p>
            <a:pPr>
              <a:lnSpc>
                <a:spcPct val="90000"/>
              </a:lnSpc>
            </a:pPr>
            <a:r>
              <a:rPr lang="en-CA" sz="2800" dirty="0" smtClean="0"/>
              <a:t>In </a:t>
            </a:r>
            <a:r>
              <a:rPr lang="en-CA" sz="2800" dirty="0"/>
              <a:t>case of integer variables, a discretized version of the Gauss PDF is applied instead of the continuous version</a:t>
            </a:r>
            <a:r>
              <a:rPr lang="en-CA" sz="2800" dirty="0" smtClean="0"/>
              <a:t>.</a:t>
            </a:r>
          </a:p>
        </p:txBody>
      </p:sp>
    </p:spTree>
    <p:extLst>
      <p:ext uri="{BB962C8B-B14F-4D97-AF65-F5344CB8AC3E}">
        <p14:creationId xmlns:p14="http://schemas.microsoft.com/office/powerpoint/2010/main" val="3521046858"/>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38</a:t>
            </a:fld>
            <a:endParaRPr lang="en-US" altLang="en-US"/>
          </a:p>
        </p:txBody>
      </p:sp>
      <p:sp>
        <p:nvSpPr>
          <p:cNvPr id="134146" name="Rectangle 2"/>
          <p:cNvSpPr>
            <a:spLocks noGrp="1" noChangeArrowheads="1"/>
          </p:cNvSpPr>
          <p:nvPr>
            <p:ph type="title"/>
          </p:nvPr>
        </p:nvSpPr>
        <p:spPr>
          <a:xfrm>
            <a:off x="1803779" y="0"/>
            <a:ext cx="7315200" cy="1066800"/>
          </a:xfrm>
        </p:spPr>
        <p:txBody>
          <a:bodyPr/>
          <a:lstStyle/>
          <a:p>
            <a:r>
              <a:rPr lang="en-US" sz="3200" dirty="0" smtClean="0"/>
              <a:t>MIDACO-SOLVER</a:t>
            </a:r>
            <a:endParaRPr lang="en-US" sz="3200" dirty="0"/>
          </a:p>
        </p:txBody>
      </p:sp>
      <p:pic>
        <p:nvPicPr>
          <p:cNvPr id="7" name="Picture 6" descr="http://www.midaco-solver.com/data/gauss_pdfs.png"/>
          <p:cNvPicPr/>
          <p:nvPr/>
        </p:nvPicPr>
        <p:blipFill>
          <a:blip r:embed="rId3">
            <a:extLst>
              <a:ext uri="{28A0092B-C50C-407E-A947-70E740481C1C}">
                <a14:useLocalDpi xmlns:a14="http://schemas.microsoft.com/office/drawing/2010/main" val="0"/>
              </a:ext>
            </a:extLst>
          </a:blip>
          <a:srcRect/>
          <a:stretch>
            <a:fillRect/>
          </a:stretch>
        </p:blipFill>
        <p:spPr bwMode="auto">
          <a:xfrm>
            <a:off x="1495425" y="2228850"/>
            <a:ext cx="6153150" cy="2400300"/>
          </a:xfrm>
          <a:prstGeom prst="rect">
            <a:avLst/>
          </a:prstGeom>
          <a:noFill/>
          <a:ln>
            <a:noFill/>
          </a:ln>
        </p:spPr>
      </p:pic>
      <p:sp>
        <p:nvSpPr>
          <p:cNvPr id="6" name="Rectangle 5"/>
          <p:cNvSpPr/>
          <p:nvPr/>
        </p:nvSpPr>
        <p:spPr>
          <a:xfrm>
            <a:off x="2667000" y="4667845"/>
            <a:ext cx="4572000" cy="923330"/>
          </a:xfrm>
          <a:prstGeom prst="rect">
            <a:avLst/>
          </a:prstGeom>
        </p:spPr>
        <p:txBody>
          <a:bodyPr>
            <a:spAutoFit/>
          </a:bodyPr>
          <a:lstStyle/>
          <a:p>
            <a:r>
              <a:rPr lang="en-CA" dirty="0"/>
              <a:t>Continuous (left) and discretized (right) multi-kernel </a:t>
            </a:r>
            <a:r>
              <a:rPr lang="en-CA" dirty="0" err="1"/>
              <a:t>gaussian</a:t>
            </a:r>
            <a:r>
              <a:rPr lang="en-CA" dirty="0"/>
              <a:t> probability density functions (Gauss PDF's)</a:t>
            </a:r>
          </a:p>
        </p:txBody>
      </p:sp>
    </p:spTree>
    <p:extLst>
      <p:ext uri="{BB962C8B-B14F-4D97-AF65-F5344CB8AC3E}">
        <p14:creationId xmlns:p14="http://schemas.microsoft.com/office/powerpoint/2010/main" val="668424771"/>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39</a:t>
            </a:fld>
            <a:endParaRPr lang="en-US" altLang="en-US"/>
          </a:p>
        </p:txBody>
      </p:sp>
      <p:sp>
        <p:nvSpPr>
          <p:cNvPr id="134146" name="Rectangle 2"/>
          <p:cNvSpPr>
            <a:spLocks noGrp="1" noChangeArrowheads="1"/>
          </p:cNvSpPr>
          <p:nvPr>
            <p:ph type="title"/>
          </p:nvPr>
        </p:nvSpPr>
        <p:spPr>
          <a:xfrm>
            <a:off x="1803779" y="0"/>
            <a:ext cx="7315200" cy="1066800"/>
          </a:xfrm>
        </p:spPr>
        <p:txBody>
          <a:bodyPr/>
          <a:lstStyle/>
          <a:p>
            <a:r>
              <a:rPr lang="en-US" sz="3200" dirty="0" smtClean="0"/>
              <a:t>Wikipedia: Kernel Density Estimation</a:t>
            </a:r>
            <a:endParaRPr lang="en-US" sz="3200" dirty="0"/>
          </a:p>
        </p:txBody>
      </p:sp>
      <p:pic>
        <p:nvPicPr>
          <p:cNvPr id="3" name="Picture 2"/>
          <p:cNvPicPr>
            <a:picLocks noChangeAspect="1"/>
          </p:cNvPicPr>
          <p:nvPr/>
        </p:nvPicPr>
        <p:blipFill>
          <a:blip r:embed="rId3"/>
          <a:stretch>
            <a:fillRect/>
          </a:stretch>
        </p:blipFill>
        <p:spPr>
          <a:xfrm>
            <a:off x="663047" y="1747789"/>
            <a:ext cx="7795153" cy="3891011"/>
          </a:xfrm>
          <a:prstGeom prst="rect">
            <a:avLst/>
          </a:prstGeom>
        </p:spPr>
      </p:pic>
      <p:sp>
        <p:nvSpPr>
          <p:cNvPr id="2" name="Rectangle 1"/>
          <p:cNvSpPr/>
          <p:nvPr/>
        </p:nvSpPr>
        <p:spPr>
          <a:xfrm>
            <a:off x="1524000" y="5527607"/>
            <a:ext cx="6846624" cy="1200329"/>
          </a:xfrm>
          <a:prstGeom prst="rect">
            <a:avLst/>
          </a:prstGeom>
        </p:spPr>
        <p:txBody>
          <a:bodyPr wrap="square">
            <a:spAutoFit/>
          </a:bodyPr>
          <a:lstStyle/>
          <a:p>
            <a:r>
              <a:rPr lang="en-CA" dirty="0">
                <a:solidFill>
                  <a:srgbClr val="252525"/>
                </a:solidFill>
                <a:latin typeface="Arial" panose="020B0604020202020204" pitchFamily="34" charset="0"/>
              </a:rPr>
              <a:t>Comparison of the histogram (left) and kernel density estimate (right) constructed using the same data. The 6 individual kernels are the red dashed curves, the kernel density estimate the blue curves. The data points are the rug plot on the horizontal axis.</a:t>
            </a:r>
            <a:endParaRPr lang="en-CA" dirty="0"/>
          </a:p>
        </p:txBody>
      </p:sp>
      <p:sp>
        <p:nvSpPr>
          <p:cNvPr id="4" name="Rectangle 3"/>
          <p:cNvSpPr/>
          <p:nvPr/>
        </p:nvSpPr>
        <p:spPr>
          <a:xfrm>
            <a:off x="609600" y="1230868"/>
            <a:ext cx="7878937" cy="369332"/>
          </a:xfrm>
          <a:prstGeom prst="rect">
            <a:avLst/>
          </a:prstGeom>
        </p:spPr>
        <p:txBody>
          <a:bodyPr wrap="square">
            <a:spAutoFit/>
          </a:bodyPr>
          <a:lstStyle/>
          <a:p>
            <a:r>
              <a:rPr lang="en-CA" dirty="0">
                <a:solidFill>
                  <a:srgbClr val="252525"/>
                </a:solidFill>
                <a:latin typeface="Arial" panose="020B0604020202020204" pitchFamily="34" charset="0"/>
              </a:rPr>
              <a:t>6 data points: </a:t>
            </a:r>
            <a:r>
              <a:rPr lang="en-CA" i="1" dirty="0">
                <a:solidFill>
                  <a:srgbClr val="252525"/>
                </a:solidFill>
                <a:latin typeface="Arial" panose="020B0604020202020204" pitchFamily="34" charset="0"/>
              </a:rPr>
              <a:t>x</a:t>
            </a:r>
            <a:r>
              <a:rPr lang="en-CA" baseline="-25000" dirty="0">
                <a:solidFill>
                  <a:srgbClr val="252525"/>
                </a:solidFill>
                <a:latin typeface="Arial" panose="020B0604020202020204" pitchFamily="34" charset="0"/>
              </a:rPr>
              <a:t>1</a:t>
            </a:r>
            <a:r>
              <a:rPr lang="en-CA" dirty="0">
                <a:solidFill>
                  <a:srgbClr val="252525"/>
                </a:solidFill>
                <a:latin typeface="Arial" panose="020B0604020202020204" pitchFamily="34" charset="0"/>
              </a:rPr>
              <a:t> = −2.1, </a:t>
            </a:r>
            <a:r>
              <a:rPr lang="en-CA" i="1" dirty="0">
                <a:solidFill>
                  <a:srgbClr val="252525"/>
                </a:solidFill>
                <a:latin typeface="Arial" panose="020B0604020202020204" pitchFamily="34" charset="0"/>
              </a:rPr>
              <a:t>x</a:t>
            </a:r>
            <a:r>
              <a:rPr lang="en-CA" baseline="-25000" dirty="0">
                <a:solidFill>
                  <a:srgbClr val="252525"/>
                </a:solidFill>
                <a:latin typeface="Arial" panose="020B0604020202020204" pitchFamily="34" charset="0"/>
              </a:rPr>
              <a:t>2</a:t>
            </a:r>
            <a:r>
              <a:rPr lang="en-CA" dirty="0">
                <a:solidFill>
                  <a:srgbClr val="252525"/>
                </a:solidFill>
                <a:latin typeface="Arial" panose="020B0604020202020204" pitchFamily="34" charset="0"/>
              </a:rPr>
              <a:t> = −1.3, </a:t>
            </a:r>
            <a:r>
              <a:rPr lang="en-CA" i="1" dirty="0">
                <a:solidFill>
                  <a:srgbClr val="252525"/>
                </a:solidFill>
                <a:latin typeface="Arial" panose="020B0604020202020204" pitchFamily="34" charset="0"/>
              </a:rPr>
              <a:t>x</a:t>
            </a:r>
            <a:r>
              <a:rPr lang="en-CA" baseline="-25000" dirty="0">
                <a:solidFill>
                  <a:srgbClr val="252525"/>
                </a:solidFill>
                <a:latin typeface="Arial" panose="020B0604020202020204" pitchFamily="34" charset="0"/>
              </a:rPr>
              <a:t>3</a:t>
            </a:r>
            <a:r>
              <a:rPr lang="en-CA" dirty="0">
                <a:solidFill>
                  <a:srgbClr val="252525"/>
                </a:solidFill>
                <a:latin typeface="Arial" panose="020B0604020202020204" pitchFamily="34" charset="0"/>
              </a:rPr>
              <a:t> = −0.4, </a:t>
            </a:r>
            <a:r>
              <a:rPr lang="en-CA" i="1" dirty="0">
                <a:solidFill>
                  <a:srgbClr val="252525"/>
                </a:solidFill>
                <a:latin typeface="Arial" panose="020B0604020202020204" pitchFamily="34" charset="0"/>
              </a:rPr>
              <a:t>x</a:t>
            </a:r>
            <a:r>
              <a:rPr lang="en-CA" baseline="-25000" dirty="0">
                <a:solidFill>
                  <a:srgbClr val="252525"/>
                </a:solidFill>
                <a:latin typeface="Arial" panose="020B0604020202020204" pitchFamily="34" charset="0"/>
              </a:rPr>
              <a:t>4</a:t>
            </a:r>
            <a:r>
              <a:rPr lang="en-CA" dirty="0">
                <a:solidFill>
                  <a:srgbClr val="252525"/>
                </a:solidFill>
                <a:latin typeface="Arial" panose="020B0604020202020204" pitchFamily="34" charset="0"/>
              </a:rPr>
              <a:t> = 1.9, </a:t>
            </a:r>
            <a:r>
              <a:rPr lang="en-CA" i="1" dirty="0">
                <a:solidFill>
                  <a:srgbClr val="252525"/>
                </a:solidFill>
                <a:latin typeface="Arial" panose="020B0604020202020204" pitchFamily="34" charset="0"/>
              </a:rPr>
              <a:t>x</a:t>
            </a:r>
            <a:r>
              <a:rPr lang="en-CA" baseline="-25000" dirty="0">
                <a:solidFill>
                  <a:srgbClr val="252525"/>
                </a:solidFill>
                <a:latin typeface="Arial" panose="020B0604020202020204" pitchFamily="34" charset="0"/>
              </a:rPr>
              <a:t>5</a:t>
            </a:r>
            <a:r>
              <a:rPr lang="en-CA" dirty="0">
                <a:solidFill>
                  <a:srgbClr val="252525"/>
                </a:solidFill>
                <a:latin typeface="Arial" panose="020B0604020202020204" pitchFamily="34" charset="0"/>
              </a:rPr>
              <a:t> = 5.1, </a:t>
            </a:r>
            <a:r>
              <a:rPr lang="en-CA" i="1" dirty="0">
                <a:solidFill>
                  <a:srgbClr val="252525"/>
                </a:solidFill>
                <a:latin typeface="Arial" panose="020B0604020202020204" pitchFamily="34" charset="0"/>
              </a:rPr>
              <a:t>x</a:t>
            </a:r>
            <a:r>
              <a:rPr lang="en-CA" baseline="-25000" dirty="0">
                <a:solidFill>
                  <a:srgbClr val="252525"/>
                </a:solidFill>
                <a:latin typeface="Arial" panose="020B0604020202020204" pitchFamily="34" charset="0"/>
              </a:rPr>
              <a:t>6</a:t>
            </a:r>
            <a:r>
              <a:rPr lang="en-CA" dirty="0">
                <a:solidFill>
                  <a:srgbClr val="252525"/>
                </a:solidFill>
                <a:latin typeface="Arial" panose="020B0604020202020204" pitchFamily="34" charset="0"/>
              </a:rPr>
              <a:t> = 6.2. </a:t>
            </a:r>
            <a:endParaRPr lang="en-CA" dirty="0"/>
          </a:p>
        </p:txBody>
      </p:sp>
    </p:spTree>
    <p:extLst>
      <p:ext uri="{BB962C8B-B14F-4D97-AF65-F5344CB8AC3E}">
        <p14:creationId xmlns:p14="http://schemas.microsoft.com/office/powerpoint/2010/main" val="4153237647"/>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524000" y="-533400"/>
            <a:ext cx="7315200" cy="990600"/>
          </a:xfrm>
        </p:spPr>
        <p:txBody>
          <a:bodyPr/>
          <a:lstStyle/>
          <a:p>
            <a:r>
              <a:rPr lang="en-US" sz="3200" dirty="0" err="1" smtClean="0"/>
              <a:t>DiscoverSim</a:t>
            </a:r>
            <a:r>
              <a:rPr lang="en-US" sz="3200" dirty="0" smtClean="0"/>
              <a:t> Optimization Metrics</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544198144"/>
              </p:ext>
            </p:extLst>
          </p:nvPr>
        </p:nvGraphicFramePr>
        <p:xfrm>
          <a:off x="1524000" y="457200"/>
          <a:ext cx="7162800" cy="6430106"/>
        </p:xfrm>
        <a:graphic>
          <a:graphicData uri="http://schemas.openxmlformats.org/drawingml/2006/table">
            <a:tbl>
              <a:tblPr firstRow="1" firstCol="1" bandRow="1">
                <a:tableStyleId>{5C22544A-7EE6-4342-B048-85BDC9FD1C3A}</a:tableStyleId>
              </a:tblPr>
              <a:tblGrid>
                <a:gridCol w="1447800"/>
                <a:gridCol w="3978537"/>
                <a:gridCol w="1736463"/>
              </a:tblGrid>
              <a:tr h="442184">
                <a:tc>
                  <a:txBody>
                    <a:bodyPr/>
                    <a:lstStyle/>
                    <a:p>
                      <a:pPr indent="228600" algn="r">
                        <a:lnSpc>
                          <a:spcPts val="1800"/>
                        </a:lnSpc>
                        <a:spcBef>
                          <a:spcPts val="1200"/>
                        </a:spcBef>
                        <a:spcAft>
                          <a:spcPts val="0"/>
                        </a:spcAft>
                      </a:pPr>
                      <a:r>
                        <a:rPr lang="en-US" sz="1200" dirty="0">
                          <a:effectLst/>
                        </a:rPr>
                        <a:t>Optimization Goal:</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638" marR="45638" marT="0" marB="0"/>
                </a:tc>
                <a:tc gridSpan="2">
                  <a:txBody>
                    <a:bodyPr/>
                    <a:lstStyle/>
                    <a:p>
                      <a:pPr indent="228600" algn="ctr">
                        <a:lnSpc>
                          <a:spcPts val="1800"/>
                        </a:lnSpc>
                        <a:spcBef>
                          <a:spcPts val="1200"/>
                        </a:spcBef>
                        <a:spcAft>
                          <a:spcPts val="0"/>
                        </a:spcAft>
                      </a:pPr>
                      <a:r>
                        <a:rPr lang="en-US" sz="1600" dirty="0">
                          <a:effectLst/>
                        </a:rPr>
                        <a:t>Maximize</a:t>
                      </a:r>
                      <a:endParaRPr lang="en-C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638" marR="45638" marT="0" marB="0"/>
                </a:tc>
                <a:tc hMerge="1">
                  <a:txBody>
                    <a:bodyPr/>
                    <a:lstStyle/>
                    <a:p>
                      <a:endParaRPr lang="en-CA"/>
                    </a:p>
                  </a:txBody>
                  <a:tcPr/>
                </a:tc>
              </a:tr>
              <a:tr h="442910">
                <a:tc>
                  <a:txBody>
                    <a:bodyPr/>
                    <a:lstStyle/>
                    <a:p>
                      <a:pPr indent="228600" algn="r">
                        <a:lnSpc>
                          <a:spcPts val="1800"/>
                        </a:lnSpc>
                        <a:spcBef>
                          <a:spcPts val="1200"/>
                        </a:spcBef>
                        <a:spcAft>
                          <a:spcPts val="0"/>
                        </a:spcAft>
                      </a:pPr>
                      <a:r>
                        <a:rPr lang="en-US" sz="1200" dirty="0">
                          <a:effectLst/>
                        </a:rPr>
                        <a:t>Multiple Output Metric:</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638" marR="45638" marT="0" marB="0"/>
                </a:tc>
                <a:tc>
                  <a:txBody>
                    <a:bodyPr/>
                    <a:lstStyle/>
                    <a:p>
                      <a:pPr indent="228600" algn="ctr">
                        <a:lnSpc>
                          <a:spcPts val="1800"/>
                        </a:lnSpc>
                        <a:spcBef>
                          <a:spcPts val="1200"/>
                        </a:spcBef>
                        <a:spcAft>
                          <a:spcPts val="0"/>
                        </a:spcAft>
                      </a:pPr>
                      <a:r>
                        <a:rPr lang="en-US" sz="1200" b="1" dirty="0">
                          <a:effectLst/>
                        </a:rPr>
                        <a:t>Weighted Sum</a:t>
                      </a:r>
                      <a:endParaRPr lang="en-C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638" marR="45638" marT="0" marB="0"/>
                </a:tc>
                <a:tc>
                  <a:txBody>
                    <a:bodyPr/>
                    <a:lstStyle/>
                    <a:p>
                      <a:pPr indent="228600" algn="ctr">
                        <a:lnSpc>
                          <a:spcPts val="1800"/>
                        </a:lnSpc>
                        <a:spcBef>
                          <a:spcPts val="1200"/>
                        </a:spcBef>
                        <a:spcAft>
                          <a:spcPts val="0"/>
                        </a:spcAft>
                      </a:pPr>
                      <a:r>
                        <a:rPr lang="en-US" sz="1200" b="1" dirty="0">
                          <a:effectLst/>
                        </a:rPr>
                        <a:t>Desirability</a:t>
                      </a:r>
                      <a:endParaRPr lang="en-C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638" marR="45638" marT="0" marB="0"/>
                </a:tc>
              </a:tr>
              <a:tr h="5515706">
                <a:tc>
                  <a:txBody>
                    <a:bodyPr/>
                    <a:lstStyle/>
                    <a:p>
                      <a:pPr indent="228600" algn="r">
                        <a:lnSpc>
                          <a:spcPts val="1800"/>
                        </a:lnSpc>
                        <a:spcBef>
                          <a:spcPts val="1200"/>
                        </a:spcBef>
                        <a:spcAft>
                          <a:spcPts val="0"/>
                        </a:spcAft>
                      </a:pPr>
                      <a:r>
                        <a:rPr lang="en-US" sz="1200" dirty="0">
                          <a:effectLst/>
                        </a:rPr>
                        <a:t>Statistic:</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638" marR="45638" marT="0" marB="0"/>
                </a:tc>
                <a:tc>
                  <a:txBody>
                    <a:bodyPr/>
                    <a:lstStyle/>
                    <a:p>
                      <a:pPr indent="228600" algn="ctr">
                        <a:lnSpc>
                          <a:spcPts val="1800"/>
                        </a:lnSpc>
                        <a:spcBef>
                          <a:spcPts val="0"/>
                        </a:spcBef>
                        <a:spcAft>
                          <a:spcPts val="0"/>
                        </a:spcAft>
                      </a:pPr>
                      <a:r>
                        <a:rPr lang="en-US" sz="1200" dirty="0" smtClean="0">
                          <a:effectLst/>
                        </a:rPr>
                        <a:t>Mean</a:t>
                      </a:r>
                    </a:p>
                    <a:p>
                      <a:pPr indent="228600" algn="ctr">
                        <a:lnSpc>
                          <a:spcPts val="1800"/>
                        </a:lnSpc>
                        <a:spcBef>
                          <a:spcPts val="0"/>
                        </a:spcBef>
                        <a:spcAft>
                          <a:spcPts val="0"/>
                        </a:spcAft>
                      </a:pPr>
                      <a:r>
                        <a:rPr lang="en-US" sz="1200" dirty="0" smtClean="0">
                          <a:effectLst/>
                        </a:rPr>
                        <a:t>Median</a:t>
                      </a:r>
                    </a:p>
                    <a:p>
                      <a:pPr indent="228600" algn="ctr">
                        <a:lnSpc>
                          <a:spcPts val="1800"/>
                        </a:lnSpc>
                        <a:spcBef>
                          <a:spcPts val="0"/>
                        </a:spcBef>
                        <a:spcAft>
                          <a:spcPts val="0"/>
                        </a:spcAft>
                      </a:pPr>
                      <a:r>
                        <a:rPr lang="en-US" sz="1200" dirty="0" smtClean="0">
                          <a:effectLst/>
                        </a:rPr>
                        <a:t>1st quartile</a:t>
                      </a:r>
                    </a:p>
                    <a:p>
                      <a:pPr indent="228600" algn="ctr">
                        <a:lnSpc>
                          <a:spcPts val="1800"/>
                        </a:lnSpc>
                        <a:spcBef>
                          <a:spcPts val="0"/>
                        </a:spcBef>
                        <a:spcAft>
                          <a:spcPts val="0"/>
                        </a:spcAft>
                      </a:pPr>
                      <a:r>
                        <a:rPr lang="en-US" sz="1200" dirty="0" smtClean="0">
                          <a:effectLst/>
                        </a:rPr>
                        <a:t>3rd quartile</a:t>
                      </a:r>
                    </a:p>
                    <a:p>
                      <a:pPr indent="228600" algn="ctr">
                        <a:lnSpc>
                          <a:spcPts val="1800"/>
                        </a:lnSpc>
                        <a:spcBef>
                          <a:spcPts val="0"/>
                        </a:spcBef>
                        <a:spcAft>
                          <a:spcPts val="0"/>
                        </a:spcAft>
                      </a:pPr>
                      <a:r>
                        <a:rPr lang="en-US" sz="1200" dirty="0" smtClean="0">
                          <a:effectLst/>
                        </a:rPr>
                        <a:t>Percentile (%)</a:t>
                      </a:r>
                    </a:p>
                    <a:p>
                      <a:pPr indent="228600" algn="ctr">
                        <a:lnSpc>
                          <a:spcPts val="1800"/>
                        </a:lnSpc>
                        <a:spcBef>
                          <a:spcPts val="0"/>
                        </a:spcBef>
                        <a:spcAft>
                          <a:spcPts val="0"/>
                        </a:spcAft>
                      </a:pPr>
                      <a:r>
                        <a:rPr lang="en-US" sz="1200" dirty="0" smtClean="0">
                          <a:effectLst/>
                        </a:rPr>
                        <a:t>Minimum</a:t>
                      </a:r>
                    </a:p>
                    <a:p>
                      <a:pPr indent="228600" algn="ctr">
                        <a:lnSpc>
                          <a:spcPts val="1800"/>
                        </a:lnSpc>
                        <a:spcBef>
                          <a:spcPts val="0"/>
                        </a:spcBef>
                        <a:spcAft>
                          <a:spcPts val="0"/>
                        </a:spcAft>
                      </a:pPr>
                      <a:r>
                        <a:rPr lang="en-US" sz="1200" dirty="0" smtClean="0">
                          <a:effectLst/>
                        </a:rPr>
                        <a:t>Maximum</a:t>
                      </a:r>
                    </a:p>
                    <a:p>
                      <a:pPr indent="228600" algn="ctr">
                        <a:lnSpc>
                          <a:spcPts val="1800"/>
                        </a:lnSpc>
                        <a:spcBef>
                          <a:spcPts val="0"/>
                        </a:spcBef>
                        <a:spcAft>
                          <a:spcPts val="0"/>
                        </a:spcAft>
                      </a:pPr>
                      <a:r>
                        <a:rPr lang="en-US" sz="1200" dirty="0" smtClean="0">
                          <a:effectLst/>
                        </a:rPr>
                        <a:t>Standard Deviation</a:t>
                      </a:r>
                    </a:p>
                    <a:p>
                      <a:pPr indent="228600" algn="ctr">
                        <a:lnSpc>
                          <a:spcPts val="1800"/>
                        </a:lnSpc>
                        <a:spcBef>
                          <a:spcPts val="0"/>
                        </a:spcBef>
                        <a:spcAft>
                          <a:spcPts val="0"/>
                        </a:spcAft>
                      </a:pPr>
                      <a:r>
                        <a:rPr lang="en-US" sz="1200" dirty="0" smtClean="0">
                          <a:effectLst/>
                        </a:rPr>
                        <a:t>Variance</a:t>
                      </a:r>
                    </a:p>
                    <a:p>
                      <a:pPr indent="228600" algn="ctr">
                        <a:lnSpc>
                          <a:spcPts val="1800"/>
                        </a:lnSpc>
                        <a:spcBef>
                          <a:spcPts val="0"/>
                        </a:spcBef>
                        <a:spcAft>
                          <a:spcPts val="0"/>
                        </a:spcAft>
                      </a:pPr>
                      <a:r>
                        <a:rPr lang="en-US" sz="1200" dirty="0" smtClean="0">
                          <a:effectLst/>
                        </a:rPr>
                        <a:t>Mean </a:t>
                      </a:r>
                      <a:r>
                        <a:rPr lang="en-US" sz="1200" dirty="0">
                          <a:effectLst/>
                        </a:rPr>
                        <a:t>Squared Error (requires </a:t>
                      </a:r>
                      <a:r>
                        <a:rPr lang="en-US" sz="1200" dirty="0" smtClean="0">
                          <a:effectLst/>
                        </a:rPr>
                        <a:t>Target)</a:t>
                      </a:r>
                    </a:p>
                    <a:p>
                      <a:pPr indent="228600" algn="ctr">
                        <a:lnSpc>
                          <a:spcPts val="1800"/>
                        </a:lnSpc>
                        <a:spcBef>
                          <a:spcPts val="0"/>
                        </a:spcBef>
                        <a:spcAft>
                          <a:spcPts val="0"/>
                        </a:spcAft>
                      </a:pPr>
                      <a:r>
                        <a:rPr lang="en-US" sz="1200" dirty="0" smtClean="0">
                          <a:effectLst/>
                        </a:rPr>
                        <a:t>Skewness</a:t>
                      </a:r>
                    </a:p>
                    <a:p>
                      <a:pPr indent="228600" algn="ctr">
                        <a:lnSpc>
                          <a:spcPts val="1800"/>
                        </a:lnSpc>
                        <a:spcBef>
                          <a:spcPts val="0"/>
                        </a:spcBef>
                        <a:spcAft>
                          <a:spcPts val="0"/>
                        </a:spcAft>
                      </a:pPr>
                      <a:r>
                        <a:rPr lang="en-US" sz="1200" dirty="0" smtClean="0">
                          <a:effectLst/>
                        </a:rPr>
                        <a:t>Kurtosis</a:t>
                      </a:r>
                    </a:p>
                    <a:p>
                      <a:pPr indent="228600" algn="ctr">
                        <a:lnSpc>
                          <a:spcPts val="1800"/>
                        </a:lnSpc>
                        <a:spcBef>
                          <a:spcPts val="0"/>
                        </a:spcBef>
                        <a:spcAft>
                          <a:spcPts val="0"/>
                        </a:spcAft>
                      </a:pPr>
                      <a:r>
                        <a:rPr lang="en-US" sz="1200" dirty="0" smtClean="0">
                          <a:effectLst/>
                        </a:rPr>
                        <a:t>Range</a:t>
                      </a:r>
                    </a:p>
                    <a:p>
                      <a:pPr indent="228600" algn="ctr">
                        <a:lnSpc>
                          <a:spcPts val="1800"/>
                        </a:lnSpc>
                        <a:spcBef>
                          <a:spcPts val="0"/>
                        </a:spcBef>
                        <a:spcAft>
                          <a:spcPts val="0"/>
                        </a:spcAft>
                      </a:pPr>
                      <a:r>
                        <a:rPr lang="en-US" sz="1200" dirty="0" smtClean="0">
                          <a:effectLst/>
                        </a:rPr>
                        <a:t>IQR </a:t>
                      </a:r>
                      <a:r>
                        <a:rPr lang="en-US" sz="1200" dirty="0">
                          <a:effectLst/>
                        </a:rPr>
                        <a:t>(</a:t>
                      </a:r>
                      <a:r>
                        <a:rPr lang="en-US" sz="1200" dirty="0" smtClean="0">
                          <a:effectLst/>
                        </a:rPr>
                        <a:t>75-25)</a:t>
                      </a:r>
                    </a:p>
                    <a:p>
                      <a:pPr indent="228600" algn="ctr">
                        <a:lnSpc>
                          <a:spcPts val="1800"/>
                        </a:lnSpc>
                        <a:spcBef>
                          <a:spcPts val="0"/>
                        </a:spcBef>
                        <a:spcAft>
                          <a:spcPts val="0"/>
                        </a:spcAft>
                      </a:pPr>
                      <a:r>
                        <a:rPr lang="en-US" sz="1200" dirty="0" smtClean="0">
                          <a:effectLst/>
                        </a:rPr>
                        <a:t>Span </a:t>
                      </a:r>
                      <a:r>
                        <a:rPr lang="en-US" sz="1200" dirty="0">
                          <a:effectLst/>
                        </a:rPr>
                        <a:t>(</a:t>
                      </a:r>
                      <a:r>
                        <a:rPr lang="en-US" sz="1200" dirty="0" smtClean="0">
                          <a:effectLst/>
                        </a:rPr>
                        <a:t>95-5)</a:t>
                      </a:r>
                    </a:p>
                    <a:p>
                      <a:pPr indent="228600" algn="ctr">
                        <a:lnSpc>
                          <a:spcPts val="1800"/>
                        </a:lnSpc>
                        <a:spcBef>
                          <a:spcPts val="0"/>
                        </a:spcBef>
                        <a:spcAft>
                          <a:spcPts val="0"/>
                        </a:spcAft>
                      </a:pPr>
                      <a:r>
                        <a:rPr lang="en-US" sz="1200" dirty="0" smtClean="0">
                          <a:effectLst/>
                        </a:rPr>
                        <a:t>Pp </a:t>
                      </a:r>
                      <a:r>
                        <a:rPr lang="en-US" sz="1200" dirty="0">
                          <a:effectLst/>
                        </a:rPr>
                        <a:t>(requires </a:t>
                      </a:r>
                      <a:r>
                        <a:rPr lang="en-US" sz="1200" dirty="0" smtClean="0">
                          <a:effectLst/>
                        </a:rPr>
                        <a:t>LSL/USL)</a:t>
                      </a:r>
                    </a:p>
                    <a:p>
                      <a:pPr indent="228600" algn="ctr">
                        <a:lnSpc>
                          <a:spcPts val="1800"/>
                        </a:lnSpc>
                        <a:spcBef>
                          <a:spcPts val="0"/>
                        </a:spcBef>
                        <a:spcAft>
                          <a:spcPts val="0"/>
                        </a:spcAft>
                      </a:pPr>
                      <a:r>
                        <a:rPr lang="en-US" sz="1200" dirty="0" err="1" smtClean="0">
                          <a:effectLst/>
                        </a:rPr>
                        <a:t>PpU</a:t>
                      </a:r>
                      <a:r>
                        <a:rPr lang="en-US" sz="1200" dirty="0" smtClean="0">
                          <a:effectLst/>
                        </a:rPr>
                        <a:t> </a:t>
                      </a:r>
                      <a:r>
                        <a:rPr lang="en-US" sz="1200" dirty="0">
                          <a:effectLst/>
                        </a:rPr>
                        <a:t>(Upper – requires </a:t>
                      </a:r>
                      <a:r>
                        <a:rPr lang="en-US" sz="1200" dirty="0" smtClean="0">
                          <a:effectLst/>
                        </a:rPr>
                        <a:t>USL)</a:t>
                      </a:r>
                    </a:p>
                    <a:p>
                      <a:pPr indent="228600" algn="ctr">
                        <a:lnSpc>
                          <a:spcPts val="1800"/>
                        </a:lnSpc>
                        <a:spcBef>
                          <a:spcPts val="0"/>
                        </a:spcBef>
                        <a:spcAft>
                          <a:spcPts val="0"/>
                        </a:spcAft>
                      </a:pPr>
                      <a:r>
                        <a:rPr lang="en-US" sz="1200" dirty="0" err="1" smtClean="0">
                          <a:effectLst/>
                        </a:rPr>
                        <a:t>PpL</a:t>
                      </a:r>
                      <a:r>
                        <a:rPr lang="en-US" sz="1200" dirty="0" smtClean="0">
                          <a:effectLst/>
                        </a:rPr>
                        <a:t> </a:t>
                      </a:r>
                      <a:r>
                        <a:rPr lang="en-US" sz="1200" dirty="0">
                          <a:effectLst/>
                        </a:rPr>
                        <a:t>(Lower – requires </a:t>
                      </a:r>
                      <a:r>
                        <a:rPr lang="en-US" sz="1200" dirty="0" smtClean="0">
                          <a:effectLst/>
                        </a:rPr>
                        <a:t>LSL)</a:t>
                      </a:r>
                    </a:p>
                    <a:p>
                      <a:pPr indent="228600" algn="ctr">
                        <a:lnSpc>
                          <a:spcPts val="1800"/>
                        </a:lnSpc>
                        <a:spcBef>
                          <a:spcPts val="0"/>
                        </a:spcBef>
                        <a:spcAft>
                          <a:spcPts val="0"/>
                        </a:spcAft>
                      </a:pPr>
                      <a:r>
                        <a:rPr lang="en-US" sz="1200" dirty="0" err="1" smtClean="0">
                          <a:effectLst/>
                        </a:rPr>
                        <a:t>Ppk</a:t>
                      </a:r>
                      <a:r>
                        <a:rPr lang="en-US" sz="1200" dirty="0" smtClean="0">
                          <a:effectLst/>
                        </a:rPr>
                        <a:t> </a:t>
                      </a:r>
                      <a:r>
                        <a:rPr lang="en-US" sz="1200" dirty="0">
                          <a:effectLst/>
                        </a:rPr>
                        <a:t>(requires </a:t>
                      </a:r>
                      <a:r>
                        <a:rPr lang="en-US" sz="1200" dirty="0" smtClean="0">
                          <a:effectLst/>
                        </a:rPr>
                        <a:t>LSL/USL)</a:t>
                      </a:r>
                    </a:p>
                    <a:p>
                      <a:pPr indent="228600" algn="ctr">
                        <a:lnSpc>
                          <a:spcPts val="1800"/>
                        </a:lnSpc>
                        <a:spcBef>
                          <a:spcPts val="0"/>
                        </a:spcBef>
                        <a:spcAft>
                          <a:spcPts val="0"/>
                        </a:spcAft>
                      </a:pPr>
                      <a:r>
                        <a:rPr lang="en-US" sz="1200" dirty="0" err="1" smtClean="0">
                          <a:effectLst/>
                        </a:rPr>
                        <a:t>Cpm</a:t>
                      </a:r>
                      <a:r>
                        <a:rPr lang="en-US" sz="1200" dirty="0" smtClean="0">
                          <a:effectLst/>
                        </a:rPr>
                        <a:t> </a:t>
                      </a:r>
                      <a:r>
                        <a:rPr lang="en-US" sz="1200" dirty="0">
                          <a:effectLst/>
                        </a:rPr>
                        <a:t>(requires Target/LSL/USL</a:t>
                      </a:r>
                      <a:r>
                        <a:rPr lang="en-US" sz="1200" dirty="0" smtClean="0">
                          <a:effectLst/>
                        </a:rPr>
                        <a:t>)</a:t>
                      </a:r>
                    </a:p>
                    <a:p>
                      <a:pPr indent="228600" algn="ctr">
                        <a:lnSpc>
                          <a:spcPts val="1800"/>
                        </a:lnSpc>
                        <a:spcBef>
                          <a:spcPts val="0"/>
                        </a:spcBef>
                        <a:spcAft>
                          <a:spcPts val="0"/>
                        </a:spcAft>
                      </a:pPr>
                      <a:r>
                        <a:rPr lang="en-US" sz="1200" dirty="0" smtClean="0">
                          <a:effectLst/>
                        </a:rPr>
                        <a:t>%</a:t>
                      </a:r>
                      <a:r>
                        <a:rPr lang="en-US" sz="1200" dirty="0">
                          <a:effectLst/>
                        </a:rPr>
                        <a:t>Pp (Percentile Pp – requires LSL/USL</a:t>
                      </a:r>
                      <a:r>
                        <a:rPr lang="en-US" sz="1200" dirty="0" smtClean="0">
                          <a:effectLst/>
                        </a:rPr>
                        <a:t>)</a:t>
                      </a:r>
                    </a:p>
                    <a:p>
                      <a:pPr indent="228600" algn="ctr">
                        <a:lnSpc>
                          <a:spcPts val="1800"/>
                        </a:lnSpc>
                        <a:spcBef>
                          <a:spcPts val="0"/>
                        </a:spcBef>
                        <a:spcAft>
                          <a:spcPts val="0"/>
                        </a:spcAft>
                      </a:pPr>
                      <a:r>
                        <a:rPr lang="en-US" sz="1200" dirty="0" smtClean="0">
                          <a:effectLst/>
                        </a:rPr>
                        <a:t>%</a:t>
                      </a:r>
                      <a:r>
                        <a:rPr lang="en-US" sz="1200" dirty="0" err="1">
                          <a:effectLst/>
                        </a:rPr>
                        <a:t>PpU</a:t>
                      </a:r>
                      <a:r>
                        <a:rPr lang="en-US" sz="1200" dirty="0">
                          <a:effectLst/>
                        </a:rPr>
                        <a:t> (Percentile </a:t>
                      </a:r>
                      <a:r>
                        <a:rPr lang="en-US" sz="1200" dirty="0" err="1">
                          <a:effectLst/>
                        </a:rPr>
                        <a:t>PpU</a:t>
                      </a:r>
                      <a:r>
                        <a:rPr lang="en-US" sz="1200" dirty="0">
                          <a:effectLst/>
                        </a:rPr>
                        <a:t> – requires USL</a:t>
                      </a:r>
                      <a:r>
                        <a:rPr lang="en-US" sz="1200" dirty="0" smtClean="0">
                          <a:effectLst/>
                        </a:rPr>
                        <a:t>)</a:t>
                      </a:r>
                    </a:p>
                    <a:p>
                      <a:pPr indent="228600" algn="ctr">
                        <a:lnSpc>
                          <a:spcPts val="1800"/>
                        </a:lnSpc>
                        <a:spcBef>
                          <a:spcPts val="0"/>
                        </a:spcBef>
                        <a:spcAft>
                          <a:spcPts val="0"/>
                        </a:spcAft>
                      </a:pPr>
                      <a:r>
                        <a:rPr lang="en-US" sz="1200" dirty="0" smtClean="0">
                          <a:effectLst/>
                        </a:rPr>
                        <a:t>%</a:t>
                      </a:r>
                      <a:r>
                        <a:rPr lang="en-US" sz="1200" dirty="0" err="1">
                          <a:effectLst/>
                        </a:rPr>
                        <a:t>PpL</a:t>
                      </a:r>
                      <a:r>
                        <a:rPr lang="en-US" sz="1200" dirty="0">
                          <a:effectLst/>
                        </a:rPr>
                        <a:t> (Percentile </a:t>
                      </a:r>
                      <a:r>
                        <a:rPr lang="en-US" sz="1200" dirty="0" err="1">
                          <a:effectLst/>
                        </a:rPr>
                        <a:t>PpL</a:t>
                      </a:r>
                      <a:r>
                        <a:rPr lang="en-US" sz="1200" dirty="0">
                          <a:effectLst/>
                        </a:rPr>
                        <a:t> – requires LSL</a:t>
                      </a:r>
                      <a:r>
                        <a:rPr lang="en-US" sz="1200" dirty="0" smtClean="0">
                          <a:effectLst/>
                        </a:rPr>
                        <a:t>)</a:t>
                      </a:r>
                    </a:p>
                    <a:p>
                      <a:pPr indent="228600" algn="ctr">
                        <a:lnSpc>
                          <a:spcPts val="1800"/>
                        </a:lnSpc>
                        <a:spcBef>
                          <a:spcPts val="0"/>
                        </a:spcBef>
                        <a:spcAft>
                          <a:spcPts val="0"/>
                        </a:spcAft>
                      </a:pPr>
                      <a:r>
                        <a:rPr lang="en-US" sz="1200" dirty="0" smtClean="0">
                          <a:effectLst/>
                        </a:rPr>
                        <a:t>%</a:t>
                      </a:r>
                      <a:r>
                        <a:rPr lang="en-US" sz="1200" dirty="0" err="1">
                          <a:effectLst/>
                        </a:rPr>
                        <a:t>Ppk</a:t>
                      </a:r>
                      <a:r>
                        <a:rPr lang="en-US" sz="1200" dirty="0">
                          <a:effectLst/>
                        </a:rPr>
                        <a:t> (Percentile </a:t>
                      </a:r>
                      <a:r>
                        <a:rPr lang="en-US" sz="1200" dirty="0" err="1">
                          <a:effectLst/>
                        </a:rPr>
                        <a:t>Ppk</a:t>
                      </a:r>
                      <a:r>
                        <a:rPr lang="en-US" sz="1200" dirty="0">
                          <a:effectLst/>
                        </a:rPr>
                        <a:t> – requires LSL/USL)</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638" marR="45638" marT="0" marB="0"/>
                </a:tc>
                <a:tc>
                  <a:txBody>
                    <a:bodyPr/>
                    <a:lstStyle/>
                    <a:p>
                      <a:pPr indent="228600" algn="ctr">
                        <a:lnSpc>
                          <a:spcPts val="1800"/>
                        </a:lnSpc>
                        <a:spcBef>
                          <a:spcPts val="1200"/>
                        </a:spcBef>
                        <a:spcAft>
                          <a:spcPts val="0"/>
                        </a:spcAft>
                      </a:pPr>
                      <a:r>
                        <a:rPr lang="en-US" sz="1200" dirty="0">
                          <a:effectLst/>
                        </a:rPr>
                        <a:t>Mean (requires Target and LSL, USL or LSL/USL)</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638" marR="45638" marT="0" marB="0"/>
                </a:tc>
              </a:tr>
            </a:tbl>
          </a:graphicData>
        </a:graphic>
      </p:graphicFrame>
    </p:spTree>
    <p:extLst>
      <p:ext uri="{BB962C8B-B14F-4D97-AF65-F5344CB8AC3E}">
        <p14:creationId xmlns:p14="http://schemas.microsoft.com/office/powerpoint/2010/main" val="2923642450"/>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40</a:t>
            </a:fld>
            <a:endParaRPr lang="en-US" altLang="en-US"/>
          </a:p>
        </p:txBody>
      </p:sp>
      <p:sp>
        <p:nvSpPr>
          <p:cNvPr id="134146" name="Rectangle 2"/>
          <p:cNvSpPr>
            <a:spLocks noGrp="1" noChangeArrowheads="1"/>
          </p:cNvSpPr>
          <p:nvPr>
            <p:ph type="title"/>
          </p:nvPr>
        </p:nvSpPr>
        <p:spPr>
          <a:xfrm>
            <a:off x="1803779" y="76200"/>
            <a:ext cx="7315200" cy="1066800"/>
          </a:xfrm>
        </p:spPr>
        <p:txBody>
          <a:bodyPr/>
          <a:lstStyle/>
          <a:p>
            <a:r>
              <a:rPr lang="en-US" sz="3200" dirty="0" smtClean="0"/>
              <a:t>Wikipedia: Multivariate Kernel Density Estimation</a:t>
            </a:r>
            <a:endParaRPr lang="en-US" sz="3200" dirty="0"/>
          </a:p>
        </p:txBody>
      </p:sp>
      <p:pic>
        <p:nvPicPr>
          <p:cNvPr id="11" name="Picture 10"/>
          <p:cNvPicPr>
            <a:picLocks noChangeAspect="1"/>
          </p:cNvPicPr>
          <p:nvPr/>
        </p:nvPicPr>
        <p:blipFill>
          <a:blip r:embed="rId3"/>
          <a:stretch>
            <a:fillRect/>
          </a:stretch>
        </p:blipFill>
        <p:spPr>
          <a:xfrm>
            <a:off x="1761433" y="1524000"/>
            <a:ext cx="6365002" cy="3200400"/>
          </a:xfrm>
          <a:prstGeom prst="rect">
            <a:avLst/>
          </a:prstGeom>
        </p:spPr>
      </p:pic>
      <p:sp>
        <p:nvSpPr>
          <p:cNvPr id="13" name="Rectangle 12"/>
          <p:cNvSpPr/>
          <p:nvPr/>
        </p:nvSpPr>
        <p:spPr>
          <a:xfrm>
            <a:off x="1981200" y="5410200"/>
            <a:ext cx="6172200" cy="646331"/>
          </a:xfrm>
          <a:prstGeom prst="rect">
            <a:avLst/>
          </a:prstGeom>
        </p:spPr>
        <p:txBody>
          <a:bodyPr wrap="square">
            <a:spAutoFit/>
          </a:bodyPr>
          <a:lstStyle/>
          <a:p>
            <a:r>
              <a:rPr lang="en-CA" dirty="0">
                <a:solidFill>
                  <a:srgbClr val="252525"/>
                </a:solidFill>
                <a:latin typeface="Arial" panose="020B0604020202020204" pitchFamily="34" charset="0"/>
              </a:rPr>
              <a:t>Construction of 2D kernel density estimate. Left. Individual kernels. Right. Kernel density estimate.</a:t>
            </a:r>
            <a:endParaRPr lang="en-CA" dirty="0"/>
          </a:p>
        </p:txBody>
      </p:sp>
    </p:spTree>
    <p:extLst>
      <p:ext uri="{BB962C8B-B14F-4D97-AF65-F5344CB8AC3E}">
        <p14:creationId xmlns:p14="http://schemas.microsoft.com/office/powerpoint/2010/main" val="122566044"/>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41</a:t>
            </a:fld>
            <a:endParaRPr lang="en-US" altLang="en-US"/>
          </a:p>
        </p:txBody>
      </p:sp>
      <p:sp>
        <p:nvSpPr>
          <p:cNvPr id="134146" name="Rectangle 2"/>
          <p:cNvSpPr>
            <a:spLocks noGrp="1" noChangeArrowheads="1"/>
          </p:cNvSpPr>
          <p:nvPr>
            <p:ph type="title"/>
          </p:nvPr>
        </p:nvSpPr>
        <p:spPr>
          <a:xfrm>
            <a:off x="1803779" y="0"/>
            <a:ext cx="7315200" cy="1066800"/>
          </a:xfrm>
        </p:spPr>
        <p:txBody>
          <a:bodyPr/>
          <a:lstStyle/>
          <a:p>
            <a:r>
              <a:rPr lang="en-US" sz="3200" dirty="0" smtClean="0"/>
              <a:t>Oracle Penalty Method</a:t>
            </a:r>
            <a:endParaRPr lang="en-US" sz="3200" dirty="0"/>
          </a:p>
        </p:txBody>
      </p:sp>
      <p:sp>
        <p:nvSpPr>
          <p:cNvPr id="134147" name="Rectangle 3"/>
          <p:cNvSpPr>
            <a:spLocks noGrp="1" noChangeArrowheads="1"/>
          </p:cNvSpPr>
          <p:nvPr>
            <p:ph type="body" idx="1"/>
          </p:nvPr>
        </p:nvSpPr>
        <p:spPr>
          <a:xfrm>
            <a:off x="381000" y="1447800"/>
            <a:ext cx="8458200" cy="4724400"/>
          </a:xfrm>
        </p:spPr>
        <p:txBody>
          <a:bodyPr/>
          <a:lstStyle/>
          <a:p>
            <a:pPr>
              <a:lnSpc>
                <a:spcPct val="90000"/>
              </a:lnSpc>
            </a:pPr>
            <a:r>
              <a:rPr lang="en-CA" sz="2800" dirty="0"/>
              <a:t>The oracle penalty method is an advanced approach for constraint handling within evolutionary optimization algorithms. </a:t>
            </a:r>
            <a:endParaRPr lang="en-CA" sz="2800" dirty="0" smtClean="0"/>
          </a:p>
          <a:p>
            <a:pPr>
              <a:lnSpc>
                <a:spcPct val="90000"/>
              </a:lnSpc>
            </a:pPr>
            <a:r>
              <a:rPr lang="en-CA" sz="2800" dirty="0" smtClean="0"/>
              <a:t>The </a:t>
            </a:r>
            <a:r>
              <a:rPr lang="en-CA" sz="2800" dirty="0"/>
              <a:t>method is based on a single parameter Omega (Ω), which is called an oracle due to its predictive nature. This parameter directly corresponds to the global optimal objective function value f(x). </a:t>
            </a:r>
            <a:endParaRPr lang="en-CA" sz="2800" dirty="0" smtClean="0"/>
          </a:p>
          <a:p>
            <a:pPr>
              <a:lnSpc>
                <a:spcPct val="90000"/>
              </a:lnSpc>
            </a:pPr>
            <a:r>
              <a:rPr lang="en-CA" sz="2800" dirty="0" smtClean="0"/>
              <a:t>In </a:t>
            </a:r>
            <a:r>
              <a:rPr lang="en-CA" sz="2800" dirty="0"/>
              <a:t>case of real-world applications where the user has some (rough) guess about a possible global optimal f(x) value, this information can be exploited as oracle information to improve the convergence speed of the optimization </a:t>
            </a:r>
            <a:r>
              <a:rPr lang="en-CA" sz="2800" dirty="0" smtClean="0"/>
              <a:t>algorithm.</a:t>
            </a:r>
          </a:p>
        </p:txBody>
      </p:sp>
    </p:spTree>
    <p:extLst>
      <p:ext uri="{BB962C8B-B14F-4D97-AF65-F5344CB8AC3E}">
        <p14:creationId xmlns:p14="http://schemas.microsoft.com/office/powerpoint/2010/main" val="4030420921"/>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42</a:t>
            </a:fld>
            <a:endParaRPr lang="en-US" altLang="en-US"/>
          </a:p>
        </p:txBody>
      </p:sp>
      <p:sp>
        <p:nvSpPr>
          <p:cNvPr id="134146" name="Rectangle 2"/>
          <p:cNvSpPr>
            <a:spLocks noGrp="1" noChangeArrowheads="1"/>
          </p:cNvSpPr>
          <p:nvPr>
            <p:ph type="title"/>
          </p:nvPr>
        </p:nvSpPr>
        <p:spPr>
          <a:xfrm>
            <a:off x="1803779" y="0"/>
            <a:ext cx="7315200" cy="1066800"/>
          </a:xfrm>
        </p:spPr>
        <p:txBody>
          <a:bodyPr/>
          <a:lstStyle/>
          <a:p>
            <a:r>
              <a:rPr lang="en-US" sz="3200" dirty="0" smtClean="0"/>
              <a:t>Oracle Penalty Method</a:t>
            </a:r>
            <a:endParaRPr lang="en-US" sz="3200" dirty="0"/>
          </a:p>
        </p:txBody>
      </p:sp>
      <p:sp>
        <p:nvSpPr>
          <p:cNvPr id="134147" name="Rectangle 3"/>
          <p:cNvSpPr>
            <a:spLocks noGrp="1" noChangeArrowheads="1"/>
          </p:cNvSpPr>
          <p:nvPr>
            <p:ph type="body" idx="1"/>
          </p:nvPr>
        </p:nvSpPr>
        <p:spPr>
          <a:xfrm>
            <a:off x="381000" y="1447800"/>
            <a:ext cx="8458200" cy="4724400"/>
          </a:xfrm>
        </p:spPr>
        <p:txBody>
          <a:bodyPr/>
          <a:lstStyle/>
          <a:p>
            <a:pPr>
              <a:lnSpc>
                <a:spcPct val="90000"/>
              </a:lnSpc>
            </a:pPr>
            <a:r>
              <a:rPr lang="en-CA" sz="2800" dirty="0" smtClean="0"/>
              <a:t>In </a:t>
            </a:r>
            <a:r>
              <a:rPr lang="en-CA" sz="2800" dirty="0"/>
              <a:t>case no such user guided information is available, an (</a:t>
            </a:r>
            <a:r>
              <a:rPr lang="en-CA" sz="2800" dirty="0" smtClean="0"/>
              <a:t>automated, self-tuning) </a:t>
            </a:r>
            <a:r>
              <a:rPr lang="en-CA" sz="2800" dirty="0"/>
              <a:t>update rule can be applied for Ω, starting with a value of infinity (∞) and updating Ω after individual optimization runs, when better (feasible) solutions have been found. </a:t>
            </a:r>
          </a:p>
          <a:p>
            <a:pPr>
              <a:lnSpc>
                <a:spcPct val="90000"/>
              </a:lnSpc>
            </a:pPr>
            <a:endParaRPr lang="en-CA" sz="2800" dirty="0"/>
          </a:p>
          <a:p>
            <a:pPr>
              <a:lnSpc>
                <a:spcPct val="90000"/>
              </a:lnSpc>
            </a:pPr>
            <a:r>
              <a:rPr lang="en-CA" sz="2800" dirty="0" smtClean="0"/>
              <a:t>The </a:t>
            </a:r>
            <a:r>
              <a:rPr lang="en-CA" sz="2800" dirty="0"/>
              <a:t>oracle penalty method is one of the major reasons why MIDACO is capable to solve problems with up to hundreds of (non-linear) </a:t>
            </a:r>
            <a:r>
              <a:rPr lang="en-CA" sz="2800" dirty="0" smtClean="0"/>
              <a:t>constraints.</a:t>
            </a:r>
          </a:p>
        </p:txBody>
      </p:sp>
    </p:spTree>
    <p:extLst>
      <p:ext uri="{BB962C8B-B14F-4D97-AF65-F5344CB8AC3E}">
        <p14:creationId xmlns:p14="http://schemas.microsoft.com/office/powerpoint/2010/main" val="904090284"/>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43</a:t>
            </a:fld>
            <a:endParaRPr lang="en-US" altLang="en-US"/>
          </a:p>
        </p:txBody>
      </p:sp>
      <p:sp>
        <p:nvSpPr>
          <p:cNvPr id="134146" name="Rectangle 2"/>
          <p:cNvSpPr>
            <a:spLocks noGrp="1" noChangeArrowheads="1"/>
          </p:cNvSpPr>
          <p:nvPr>
            <p:ph type="title"/>
          </p:nvPr>
        </p:nvSpPr>
        <p:spPr>
          <a:xfrm>
            <a:off x="1803779" y="0"/>
            <a:ext cx="7315200" cy="1066800"/>
          </a:xfrm>
        </p:spPr>
        <p:txBody>
          <a:bodyPr/>
          <a:lstStyle/>
          <a:p>
            <a:r>
              <a:rPr lang="en-CA" sz="3200" dirty="0"/>
              <a:t>Mathematical Formulation of the </a:t>
            </a:r>
            <a:r>
              <a:rPr lang="en-CA" sz="3200" dirty="0" smtClean="0"/>
              <a:t>Oracle </a:t>
            </a:r>
            <a:r>
              <a:rPr lang="en-CA" sz="3200" dirty="0"/>
              <a:t>Penalty </a:t>
            </a:r>
            <a:r>
              <a:rPr lang="en-CA" sz="3200" dirty="0" smtClean="0"/>
              <a:t>Function</a:t>
            </a:r>
            <a:endParaRPr lang="en-US" sz="3200" dirty="0"/>
          </a:p>
        </p:txBody>
      </p:sp>
      <p:pic>
        <p:nvPicPr>
          <p:cNvPr id="6" name="Picture 5" descr="http://www.midaco-solver.com/data/oracle_equation.png"/>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7924800" cy="4419600"/>
          </a:xfrm>
          <a:prstGeom prst="rect">
            <a:avLst/>
          </a:prstGeom>
          <a:noFill/>
          <a:ln>
            <a:noFill/>
          </a:ln>
        </p:spPr>
      </p:pic>
    </p:spTree>
    <p:extLst>
      <p:ext uri="{BB962C8B-B14F-4D97-AF65-F5344CB8AC3E}">
        <p14:creationId xmlns:p14="http://schemas.microsoft.com/office/powerpoint/2010/main" val="2710324144"/>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44</a:t>
            </a:fld>
            <a:endParaRPr lang="en-US" altLang="en-US"/>
          </a:p>
        </p:txBody>
      </p:sp>
      <p:sp>
        <p:nvSpPr>
          <p:cNvPr id="134146" name="Rectangle 2"/>
          <p:cNvSpPr>
            <a:spLocks noGrp="1" noChangeArrowheads="1"/>
          </p:cNvSpPr>
          <p:nvPr>
            <p:ph type="title"/>
          </p:nvPr>
        </p:nvSpPr>
        <p:spPr>
          <a:xfrm>
            <a:off x="1803779" y="0"/>
            <a:ext cx="7315200" cy="1066800"/>
          </a:xfrm>
        </p:spPr>
        <p:txBody>
          <a:bodyPr/>
          <a:lstStyle/>
          <a:p>
            <a:r>
              <a:rPr lang="en-US" sz="3200" dirty="0" smtClean="0"/>
              <a:t>Oracle Penalty Method</a:t>
            </a:r>
            <a:endParaRPr lang="en-US" sz="3200" dirty="0"/>
          </a:p>
        </p:txBody>
      </p:sp>
      <p:pic>
        <p:nvPicPr>
          <p:cNvPr id="6" name="Picture 5" descr="http://www.midaco-solver.com/data/oracle_plot.png"/>
          <p:cNvPicPr/>
          <p:nvPr/>
        </p:nvPicPr>
        <p:blipFill>
          <a:blip r:embed="rId3">
            <a:extLst>
              <a:ext uri="{28A0092B-C50C-407E-A947-70E740481C1C}">
                <a14:useLocalDpi xmlns:a14="http://schemas.microsoft.com/office/drawing/2010/main" val="0"/>
              </a:ext>
            </a:extLst>
          </a:blip>
          <a:srcRect/>
          <a:stretch>
            <a:fillRect/>
          </a:stretch>
        </p:blipFill>
        <p:spPr bwMode="auto">
          <a:xfrm>
            <a:off x="1757362" y="1122997"/>
            <a:ext cx="5629275" cy="4612005"/>
          </a:xfrm>
          <a:prstGeom prst="rect">
            <a:avLst/>
          </a:prstGeom>
          <a:noFill/>
          <a:ln>
            <a:noFill/>
          </a:ln>
        </p:spPr>
      </p:pic>
      <p:sp>
        <p:nvSpPr>
          <p:cNvPr id="3" name="Rectangle 2"/>
          <p:cNvSpPr/>
          <p:nvPr/>
        </p:nvSpPr>
        <p:spPr>
          <a:xfrm>
            <a:off x="1219200" y="5955268"/>
            <a:ext cx="7467600" cy="369332"/>
          </a:xfrm>
          <a:prstGeom prst="rect">
            <a:avLst/>
          </a:prstGeom>
        </p:spPr>
        <p:txBody>
          <a:bodyPr wrap="square">
            <a:spAutoFit/>
          </a:bodyPr>
          <a:lstStyle/>
          <a:p>
            <a:r>
              <a:rPr lang="en-US" dirty="0">
                <a:latin typeface="Calibri" panose="020F0502020204030204" pitchFamily="34" charset="0"/>
                <a:ea typeface="Times New Roman" panose="02020603050405020304" pitchFamily="18" charset="0"/>
                <a:cs typeface="Times New Roman" panose="02020603050405020304" pitchFamily="18" charset="0"/>
              </a:rPr>
              <a:t>Graphical illustration of the extended oracle penalty function for Omega = </a:t>
            </a:r>
            <a:r>
              <a:rPr lang="en-US" dirty="0" smtClean="0">
                <a:latin typeface="Calibri" panose="020F0502020204030204" pitchFamily="34" charset="0"/>
                <a:ea typeface="Times New Roman" panose="02020603050405020304" pitchFamily="18" charset="0"/>
                <a:cs typeface="Times New Roman" panose="02020603050405020304" pitchFamily="18" charset="0"/>
              </a:rPr>
              <a:t>0</a:t>
            </a:r>
            <a:endParaRPr lang="en-CA" dirty="0"/>
          </a:p>
        </p:txBody>
      </p:sp>
    </p:spTree>
    <p:extLst>
      <p:ext uri="{BB962C8B-B14F-4D97-AF65-F5344CB8AC3E}">
        <p14:creationId xmlns:p14="http://schemas.microsoft.com/office/powerpoint/2010/main" val="609446916"/>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45</a:t>
            </a:fld>
            <a:endParaRPr lang="en-US" altLang="en-US"/>
          </a:p>
        </p:txBody>
      </p:sp>
      <p:sp>
        <p:nvSpPr>
          <p:cNvPr id="134146" name="Rectangle 2"/>
          <p:cNvSpPr>
            <a:spLocks noGrp="1" noChangeArrowheads="1"/>
          </p:cNvSpPr>
          <p:nvPr>
            <p:ph type="title"/>
          </p:nvPr>
        </p:nvSpPr>
        <p:spPr>
          <a:xfrm>
            <a:off x="1803779" y="0"/>
            <a:ext cx="7315200" cy="1066800"/>
          </a:xfrm>
        </p:spPr>
        <p:txBody>
          <a:bodyPr/>
          <a:lstStyle/>
          <a:p>
            <a:r>
              <a:rPr lang="en-US" sz="3200" dirty="0"/>
              <a:t>Genetic Algorithm (GA) </a:t>
            </a:r>
          </a:p>
        </p:txBody>
      </p:sp>
      <p:sp>
        <p:nvSpPr>
          <p:cNvPr id="134147" name="Rectangle 3"/>
          <p:cNvSpPr>
            <a:spLocks noGrp="1" noChangeArrowheads="1"/>
          </p:cNvSpPr>
          <p:nvPr>
            <p:ph type="body" idx="1"/>
          </p:nvPr>
        </p:nvSpPr>
        <p:spPr>
          <a:xfrm>
            <a:off x="381000" y="1447800"/>
            <a:ext cx="8458200" cy="4724400"/>
          </a:xfrm>
        </p:spPr>
        <p:txBody>
          <a:bodyPr/>
          <a:lstStyle/>
          <a:p>
            <a:pPr>
              <a:lnSpc>
                <a:spcPct val="90000"/>
              </a:lnSpc>
            </a:pPr>
            <a:r>
              <a:rPr lang="en-CA" sz="2800" dirty="0"/>
              <a:t>The Genetic Algorithm (GA) is a derivative free global optimization method that attempts to find a global optimum by simulating an evolutionary process. </a:t>
            </a:r>
            <a:endParaRPr lang="en-CA" sz="2800" dirty="0" smtClean="0"/>
          </a:p>
          <a:p>
            <a:pPr>
              <a:lnSpc>
                <a:spcPct val="90000"/>
              </a:lnSpc>
            </a:pPr>
            <a:r>
              <a:rPr lang="en-CA" sz="2800" dirty="0" smtClean="0"/>
              <a:t>Each </a:t>
            </a:r>
            <a:r>
              <a:rPr lang="en-CA" sz="2800" dirty="0"/>
              <a:t>member of a population (a chromosome or solution) has a set of genes (parameter values). The members breed (crossover), and the genes can mutate. </a:t>
            </a:r>
            <a:endParaRPr lang="en-CA" sz="2800" dirty="0" smtClean="0"/>
          </a:p>
          <a:p>
            <a:pPr>
              <a:lnSpc>
                <a:spcPct val="90000"/>
              </a:lnSpc>
            </a:pPr>
            <a:r>
              <a:rPr lang="en-CA" sz="2800" dirty="0" smtClean="0"/>
              <a:t>Successful </a:t>
            </a:r>
            <a:r>
              <a:rPr lang="en-CA" sz="2800" dirty="0"/>
              <a:t>chromosomes – i.e., those that are most fit, as evaluated by the optimization process - survive, while the rest die. </a:t>
            </a:r>
            <a:r>
              <a:rPr lang="en-CA" sz="2800" dirty="0" smtClean="0"/>
              <a:t>The </a:t>
            </a:r>
            <a:r>
              <a:rPr lang="en-CA" sz="2800" dirty="0"/>
              <a:t>parameters associated with the successful genes are returned. </a:t>
            </a:r>
            <a:endParaRPr lang="en-CA" sz="2800" dirty="0" smtClean="0"/>
          </a:p>
        </p:txBody>
      </p:sp>
    </p:spTree>
    <p:extLst>
      <p:ext uri="{BB962C8B-B14F-4D97-AF65-F5344CB8AC3E}">
        <p14:creationId xmlns:p14="http://schemas.microsoft.com/office/powerpoint/2010/main" val="3923260630"/>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46</a:t>
            </a:fld>
            <a:endParaRPr lang="en-US" altLang="en-US"/>
          </a:p>
        </p:txBody>
      </p:sp>
      <p:sp>
        <p:nvSpPr>
          <p:cNvPr id="134146" name="Rectangle 2"/>
          <p:cNvSpPr>
            <a:spLocks noGrp="1" noChangeArrowheads="1"/>
          </p:cNvSpPr>
          <p:nvPr>
            <p:ph type="title"/>
          </p:nvPr>
        </p:nvSpPr>
        <p:spPr>
          <a:xfrm>
            <a:off x="1803779" y="0"/>
            <a:ext cx="7315200" cy="1066800"/>
          </a:xfrm>
        </p:spPr>
        <p:txBody>
          <a:bodyPr/>
          <a:lstStyle/>
          <a:p>
            <a:r>
              <a:rPr lang="en-US" sz="3200" dirty="0"/>
              <a:t>Genetic Algorithm (GA) </a:t>
            </a:r>
          </a:p>
        </p:txBody>
      </p:sp>
      <p:sp>
        <p:nvSpPr>
          <p:cNvPr id="134147" name="Rectangle 3"/>
          <p:cNvSpPr>
            <a:spLocks noGrp="1" noChangeArrowheads="1"/>
          </p:cNvSpPr>
          <p:nvPr>
            <p:ph type="body" idx="1"/>
          </p:nvPr>
        </p:nvSpPr>
        <p:spPr>
          <a:xfrm>
            <a:off x="381000" y="1447800"/>
            <a:ext cx="8458200" cy="4724400"/>
          </a:xfrm>
        </p:spPr>
        <p:txBody>
          <a:bodyPr/>
          <a:lstStyle/>
          <a:p>
            <a:pPr>
              <a:lnSpc>
                <a:spcPct val="90000"/>
              </a:lnSpc>
            </a:pPr>
            <a:r>
              <a:rPr lang="en-CA" sz="2800" dirty="0" smtClean="0"/>
              <a:t>GA </a:t>
            </a:r>
            <a:r>
              <a:rPr lang="en-CA" sz="2800" dirty="0"/>
              <a:t>is a useful complement to MIDACO and with some problems such as all continuous input control variables, may be faster to find a global optimum.</a:t>
            </a:r>
          </a:p>
          <a:p>
            <a:pPr>
              <a:lnSpc>
                <a:spcPct val="90000"/>
              </a:lnSpc>
            </a:pPr>
            <a:endParaRPr lang="en-CA" sz="2800" dirty="0"/>
          </a:p>
          <a:p>
            <a:pPr>
              <a:lnSpc>
                <a:spcPct val="90000"/>
              </a:lnSpc>
            </a:pPr>
            <a:r>
              <a:rPr lang="en-CA" sz="2800" dirty="0"/>
              <a:t>The MIDACO Oracle Penalty Method for constraints </a:t>
            </a:r>
            <a:r>
              <a:rPr lang="en-CA" sz="2800" dirty="0" smtClean="0"/>
              <a:t>has </a:t>
            </a:r>
            <a:r>
              <a:rPr lang="en-CA" sz="2800" dirty="0"/>
              <a:t>been implemented in </a:t>
            </a:r>
            <a:r>
              <a:rPr lang="en-CA" sz="2800" dirty="0" err="1"/>
              <a:t>DiscoverSim’s</a:t>
            </a:r>
            <a:r>
              <a:rPr lang="en-CA" sz="2800" dirty="0"/>
              <a:t> GA.</a:t>
            </a:r>
          </a:p>
          <a:p>
            <a:pPr>
              <a:lnSpc>
                <a:spcPct val="90000"/>
              </a:lnSpc>
            </a:pPr>
            <a:endParaRPr lang="en-CA" sz="2800" dirty="0" smtClean="0"/>
          </a:p>
        </p:txBody>
      </p:sp>
    </p:spTree>
    <p:extLst>
      <p:ext uri="{BB962C8B-B14F-4D97-AF65-F5344CB8AC3E}">
        <p14:creationId xmlns:p14="http://schemas.microsoft.com/office/powerpoint/2010/main" val="3131925201"/>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47</a:t>
            </a:fld>
            <a:endParaRPr lang="en-US" altLang="en-US"/>
          </a:p>
        </p:txBody>
      </p:sp>
      <p:sp>
        <p:nvSpPr>
          <p:cNvPr id="134146" name="Rectangle 2"/>
          <p:cNvSpPr>
            <a:spLocks noGrp="1" noChangeArrowheads="1"/>
          </p:cNvSpPr>
          <p:nvPr>
            <p:ph type="title"/>
          </p:nvPr>
        </p:nvSpPr>
        <p:spPr>
          <a:xfrm>
            <a:off x="1803779" y="0"/>
            <a:ext cx="7315200" cy="1066800"/>
          </a:xfrm>
        </p:spPr>
        <p:txBody>
          <a:bodyPr/>
          <a:lstStyle/>
          <a:p>
            <a:r>
              <a:rPr lang="en-US" sz="3200" dirty="0"/>
              <a:t>Discrete Exhaustive </a:t>
            </a:r>
          </a:p>
        </p:txBody>
      </p:sp>
      <p:sp>
        <p:nvSpPr>
          <p:cNvPr id="134147" name="Rectangle 3"/>
          <p:cNvSpPr>
            <a:spLocks noGrp="1" noChangeArrowheads="1"/>
          </p:cNvSpPr>
          <p:nvPr>
            <p:ph type="body" idx="1"/>
          </p:nvPr>
        </p:nvSpPr>
        <p:spPr>
          <a:xfrm>
            <a:off x="381000" y="1447800"/>
            <a:ext cx="8458200" cy="4724400"/>
          </a:xfrm>
        </p:spPr>
        <p:txBody>
          <a:bodyPr/>
          <a:lstStyle/>
          <a:p>
            <a:pPr>
              <a:lnSpc>
                <a:spcPct val="90000"/>
              </a:lnSpc>
            </a:pPr>
            <a:r>
              <a:rPr lang="en-CA" sz="2800" dirty="0"/>
              <a:t>Discrete Exhaustive optimization is applicable for small problems where all of the input control variables are discrete.  All combinations are evaluated and the best solution that satisfies all constraints (if applicable) is selected</a:t>
            </a:r>
            <a:r>
              <a:rPr lang="en-CA" sz="2800" dirty="0" smtClean="0"/>
              <a:t>.</a:t>
            </a:r>
          </a:p>
          <a:p>
            <a:pPr>
              <a:lnSpc>
                <a:spcPct val="90000"/>
              </a:lnSpc>
            </a:pPr>
            <a:endParaRPr lang="en-CA" sz="2800" dirty="0"/>
          </a:p>
          <a:p>
            <a:pPr>
              <a:lnSpc>
                <a:spcPct val="90000"/>
              </a:lnSpc>
            </a:pPr>
            <a:r>
              <a:rPr lang="en-CA" sz="2800" dirty="0"/>
              <a:t>Obviously if the number of combinations </a:t>
            </a:r>
            <a:r>
              <a:rPr lang="en-CA" sz="2800" dirty="0" smtClean="0"/>
              <a:t>is </a:t>
            </a:r>
            <a:r>
              <a:rPr lang="en-CA" sz="2800" dirty="0"/>
              <a:t>large then this method will not be feasible.  </a:t>
            </a:r>
            <a:endParaRPr lang="en-CA" sz="2800" dirty="0" smtClean="0"/>
          </a:p>
        </p:txBody>
      </p:sp>
    </p:spTree>
    <p:extLst>
      <p:ext uri="{BB962C8B-B14F-4D97-AF65-F5344CB8AC3E}">
        <p14:creationId xmlns:p14="http://schemas.microsoft.com/office/powerpoint/2010/main" val="4131328713"/>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48</a:t>
            </a:fld>
            <a:endParaRPr lang="en-US" altLang="en-US"/>
          </a:p>
        </p:txBody>
      </p:sp>
      <p:sp>
        <p:nvSpPr>
          <p:cNvPr id="134146" name="Rectangle 2"/>
          <p:cNvSpPr>
            <a:spLocks noGrp="1" noChangeArrowheads="1"/>
          </p:cNvSpPr>
          <p:nvPr>
            <p:ph type="title"/>
          </p:nvPr>
        </p:nvSpPr>
        <p:spPr>
          <a:xfrm>
            <a:off x="1803779" y="0"/>
            <a:ext cx="7315200" cy="1066800"/>
          </a:xfrm>
        </p:spPr>
        <p:txBody>
          <a:bodyPr/>
          <a:lstStyle/>
          <a:p>
            <a:r>
              <a:rPr lang="en-US" sz="3200" dirty="0"/>
              <a:t>Discrete Exhaustive </a:t>
            </a:r>
          </a:p>
        </p:txBody>
      </p:sp>
      <p:sp>
        <p:nvSpPr>
          <p:cNvPr id="134147" name="Rectangle 3"/>
          <p:cNvSpPr>
            <a:spLocks noGrp="1" noChangeArrowheads="1"/>
          </p:cNvSpPr>
          <p:nvPr>
            <p:ph type="body" idx="1"/>
          </p:nvPr>
        </p:nvSpPr>
        <p:spPr>
          <a:xfrm>
            <a:off x="381000" y="1447800"/>
            <a:ext cx="8458200" cy="4724400"/>
          </a:xfrm>
        </p:spPr>
        <p:txBody>
          <a:bodyPr/>
          <a:lstStyle/>
          <a:p>
            <a:pPr>
              <a:lnSpc>
                <a:spcPct val="90000"/>
              </a:lnSpc>
            </a:pPr>
            <a:r>
              <a:rPr lang="en-CA" sz="2800" dirty="0" smtClean="0"/>
              <a:t>A </a:t>
            </a:r>
            <a:r>
              <a:rPr lang="en-CA" sz="2800" dirty="0"/>
              <a:t>user defined Time Limit (default = 120 seconds) sets the maximum computation time.  However, you won’t have to wait for this time to be exceeded if the problem is too large. After 50 trials, the average time per run is estimated and if this time, multiplied by the total number of combinations, exceeds the Time Limit, an error message is given and the optimization is stopped.</a:t>
            </a:r>
          </a:p>
          <a:p>
            <a:pPr>
              <a:lnSpc>
                <a:spcPct val="90000"/>
              </a:lnSpc>
            </a:pPr>
            <a:endParaRPr lang="en-CA" sz="2800" dirty="0"/>
          </a:p>
          <a:p>
            <a:pPr>
              <a:lnSpc>
                <a:spcPct val="90000"/>
              </a:lnSpc>
            </a:pPr>
            <a:r>
              <a:rPr lang="en-CA" sz="2800" dirty="0"/>
              <a:t>Practically this method will work well with binary discrete (2 levels) and up to 13 or 14 variables.</a:t>
            </a:r>
          </a:p>
          <a:p>
            <a:pPr>
              <a:lnSpc>
                <a:spcPct val="90000"/>
              </a:lnSpc>
            </a:pPr>
            <a:endParaRPr lang="en-CA" sz="2800" dirty="0"/>
          </a:p>
        </p:txBody>
      </p:sp>
    </p:spTree>
    <p:extLst>
      <p:ext uri="{BB962C8B-B14F-4D97-AF65-F5344CB8AC3E}">
        <p14:creationId xmlns:p14="http://schemas.microsoft.com/office/powerpoint/2010/main" val="1324841532"/>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49</a:t>
            </a:fld>
            <a:endParaRPr lang="en-US" altLang="en-US"/>
          </a:p>
        </p:txBody>
      </p:sp>
      <p:sp>
        <p:nvSpPr>
          <p:cNvPr id="134146" name="Rectangle 2"/>
          <p:cNvSpPr>
            <a:spLocks noGrp="1" noChangeArrowheads="1"/>
          </p:cNvSpPr>
          <p:nvPr>
            <p:ph type="title"/>
          </p:nvPr>
        </p:nvSpPr>
        <p:spPr>
          <a:xfrm>
            <a:off x="1803779" y="0"/>
            <a:ext cx="7315200" cy="1066800"/>
          </a:xfrm>
        </p:spPr>
        <p:txBody>
          <a:bodyPr/>
          <a:lstStyle/>
          <a:p>
            <a:r>
              <a:rPr lang="en-CA" sz="3200" dirty="0"/>
              <a:t>Sequential Quadratic Programming (SQP) Local Optimization</a:t>
            </a:r>
            <a:r>
              <a:rPr lang="en-US" sz="3200" dirty="0" smtClean="0"/>
              <a:t> </a:t>
            </a:r>
            <a:endParaRPr lang="en-US" sz="3200" dirty="0"/>
          </a:p>
        </p:txBody>
      </p:sp>
      <p:sp>
        <p:nvSpPr>
          <p:cNvPr id="134147" name="Rectangle 3"/>
          <p:cNvSpPr>
            <a:spLocks noGrp="1" noChangeArrowheads="1"/>
          </p:cNvSpPr>
          <p:nvPr>
            <p:ph type="body" idx="1"/>
          </p:nvPr>
        </p:nvSpPr>
        <p:spPr>
          <a:xfrm>
            <a:off x="381000" y="1447800"/>
            <a:ext cx="8458200" cy="4724400"/>
          </a:xfrm>
        </p:spPr>
        <p:txBody>
          <a:bodyPr/>
          <a:lstStyle/>
          <a:p>
            <a:pPr>
              <a:lnSpc>
                <a:spcPct val="90000"/>
              </a:lnSpc>
            </a:pPr>
            <a:r>
              <a:rPr lang="en-US" sz="2800" dirty="0"/>
              <a:t>SQP is a very fast and robust algorithm for smooth local nonlinear continuous optimization. The objective function and the constraints must be twice continuously differentiable. </a:t>
            </a:r>
            <a:endParaRPr lang="en-US" sz="2800" dirty="0" smtClean="0"/>
          </a:p>
          <a:p>
            <a:pPr>
              <a:lnSpc>
                <a:spcPct val="90000"/>
              </a:lnSpc>
            </a:pPr>
            <a:r>
              <a:rPr lang="en-US" sz="2800" dirty="0" smtClean="0"/>
              <a:t>The </a:t>
            </a:r>
            <a:r>
              <a:rPr lang="en-US" sz="2800" dirty="0"/>
              <a:t>method is based on solving a series of </a:t>
            </a:r>
            <a:r>
              <a:rPr lang="en-US" sz="2800" dirty="0" err="1"/>
              <a:t>subproblems</a:t>
            </a:r>
            <a:r>
              <a:rPr lang="en-US" sz="2800" dirty="0"/>
              <a:t> designed to minimize a quadratic model of the objective subject to a linearization of the constraints, using the Simplex algorithm. </a:t>
            </a:r>
            <a:endParaRPr lang="en-US" sz="2800" dirty="0" smtClean="0"/>
          </a:p>
          <a:p>
            <a:pPr>
              <a:lnSpc>
                <a:spcPct val="90000"/>
              </a:lnSpc>
            </a:pPr>
            <a:r>
              <a:rPr lang="en-US" sz="2800" dirty="0" smtClean="0"/>
              <a:t>If the </a:t>
            </a:r>
            <a:r>
              <a:rPr lang="en-US" sz="2800" dirty="0"/>
              <a:t>problem is unconstrained, then the method reduces to Newton's method for finding a point where the gradient of the objective vanishes. </a:t>
            </a:r>
            <a:endParaRPr lang="en-US" sz="2800" dirty="0" smtClean="0"/>
          </a:p>
        </p:txBody>
      </p:sp>
    </p:spTree>
    <p:extLst>
      <p:ext uri="{BB962C8B-B14F-4D97-AF65-F5344CB8AC3E}">
        <p14:creationId xmlns:p14="http://schemas.microsoft.com/office/powerpoint/2010/main" val="3962061839"/>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5</a:t>
            </a:fld>
            <a:endParaRPr lang="en-US" altLang="en-US"/>
          </a:p>
        </p:txBody>
      </p:sp>
      <p:sp>
        <p:nvSpPr>
          <p:cNvPr id="134146" name="Rectangle 2"/>
          <p:cNvSpPr>
            <a:spLocks noGrp="1" noChangeArrowheads="1"/>
          </p:cNvSpPr>
          <p:nvPr>
            <p:ph type="title"/>
          </p:nvPr>
        </p:nvSpPr>
        <p:spPr>
          <a:xfrm>
            <a:off x="1600200" y="-304800"/>
            <a:ext cx="7315200" cy="1066800"/>
          </a:xfrm>
        </p:spPr>
        <p:txBody>
          <a:bodyPr/>
          <a:lstStyle/>
          <a:p>
            <a:r>
              <a:rPr lang="en-US" sz="3200" dirty="0" smtClean="0"/>
              <a:t>Distributions in </a:t>
            </a:r>
            <a:r>
              <a:rPr lang="en-US" sz="3200" dirty="0" err="1" smtClean="0"/>
              <a:t>DiscoverSim</a:t>
            </a:r>
            <a:endParaRPr lang="en-US" sz="3200" dirty="0"/>
          </a:p>
        </p:txBody>
      </p:sp>
      <p:pic>
        <p:nvPicPr>
          <p:cNvPr id="6" name="Picture 5"/>
          <p:cNvPicPr>
            <a:picLocks noChangeAspect="1"/>
          </p:cNvPicPr>
          <p:nvPr/>
        </p:nvPicPr>
        <p:blipFill>
          <a:blip r:embed="rId3"/>
          <a:stretch>
            <a:fillRect/>
          </a:stretch>
        </p:blipFill>
        <p:spPr>
          <a:xfrm>
            <a:off x="2057400" y="797472"/>
            <a:ext cx="4953000" cy="5984328"/>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696200" y="76200"/>
            <a:ext cx="1371600" cy="914400"/>
          </a:xfrm>
          <a:prstGeom prst="rect">
            <a:avLst/>
          </a:prstGeom>
          <a:ln>
            <a:solidFill>
              <a:srgbClr val="002060"/>
            </a:solidFill>
          </a:ln>
        </p:spPr>
      </p:pic>
    </p:spTree>
    <p:extLst>
      <p:ext uri="{BB962C8B-B14F-4D97-AF65-F5344CB8AC3E}">
        <p14:creationId xmlns:p14="http://schemas.microsoft.com/office/powerpoint/2010/main" val="2979342655"/>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50</a:t>
            </a:fld>
            <a:endParaRPr lang="en-US" altLang="en-US"/>
          </a:p>
        </p:txBody>
      </p:sp>
      <p:sp>
        <p:nvSpPr>
          <p:cNvPr id="134146" name="Rectangle 2"/>
          <p:cNvSpPr>
            <a:spLocks noGrp="1" noChangeArrowheads="1"/>
          </p:cNvSpPr>
          <p:nvPr>
            <p:ph type="title"/>
          </p:nvPr>
        </p:nvSpPr>
        <p:spPr>
          <a:xfrm>
            <a:off x="1803779" y="0"/>
            <a:ext cx="7315200" cy="1066800"/>
          </a:xfrm>
        </p:spPr>
        <p:txBody>
          <a:bodyPr/>
          <a:lstStyle/>
          <a:p>
            <a:r>
              <a:rPr lang="en-CA" sz="3200" dirty="0" err="1"/>
              <a:t>Nelder</a:t>
            </a:r>
            <a:r>
              <a:rPr lang="en-CA" sz="3200" dirty="0"/>
              <a:t>-Mead (NM) Local Optimization</a:t>
            </a:r>
            <a:endParaRPr lang="en-US" sz="3200" dirty="0"/>
          </a:p>
        </p:txBody>
      </p:sp>
      <p:sp>
        <p:nvSpPr>
          <p:cNvPr id="134147" name="Rectangle 3"/>
          <p:cNvSpPr>
            <a:spLocks noGrp="1" noChangeArrowheads="1"/>
          </p:cNvSpPr>
          <p:nvPr>
            <p:ph type="body" idx="1"/>
          </p:nvPr>
        </p:nvSpPr>
        <p:spPr>
          <a:xfrm>
            <a:off x="381000" y="1447800"/>
            <a:ext cx="8458200" cy="4724400"/>
          </a:xfrm>
        </p:spPr>
        <p:txBody>
          <a:bodyPr/>
          <a:lstStyle/>
          <a:p>
            <a:r>
              <a:rPr lang="en-US" sz="2800" dirty="0"/>
              <a:t>The </a:t>
            </a:r>
            <a:r>
              <a:rPr lang="en-US" sz="2800" dirty="0" err="1"/>
              <a:t>Nelder</a:t>
            </a:r>
            <a:r>
              <a:rPr lang="en-US" sz="2800" dirty="0"/>
              <a:t> Mead algorithm is a fast downhill simplex method that provides a local optimum for an objective function when the gradients are not known (non-differentiable), so is suitable for non-smooth problems.</a:t>
            </a:r>
            <a:endParaRPr lang="en-CA" sz="2800" dirty="0"/>
          </a:p>
          <a:p>
            <a:r>
              <a:rPr lang="en-US" sz="2800" dirty="0"/>
              <a:t> </a:t>
            </a:r>
            <a:r>
              <a:rPr lang="en-US" sz="2800" dirty="0" smtClean="0"/>
              <a:t>NM </a:t>
            </a:r>
            <a:r>
              <a:rPr lang="en-US" sz="2800" dirty="0"/>
              <a:t>creates a simplex – an n+1 space – where each point (vertex) in the space represents an initial starting value.  Each vertex is evaluated in terms of the criteria functions, the worst vertex is eliminated, and another vertex is added.  The process is continued until no further reduction in the criteria function occurs. </a:t>
            </a:r>
            <a:endParaRPr lang="en-CA" sz="2800" dirty="0"/>
          </a:p>
        </p:txBody>
      </p:sp>
    </p:spTree>
    <p:extLst>
      <p:ext uri="{BB962C8B-B14F-4D97-AF65-F5344CB8AC3E}">
        <p14:creationId xmlns:p14="http://schemas.microsoft.com/office/powerpoint/2010/main" val="3295871800"/>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51</a:t>
            </a:fld>
            <a:endParaRPr lang="en-US" altLang="en-US"/>
          </a:p>
        </p:txBody>
      </p:sp>
      <p:sp>
        <p:nvSpPr>
          <p:cNvPr id="134146" name="Rectangle 2"/>
          <p:cNvSpPr>
            <a:spLocks noGrp="1" noChangeArrowheads="1"/>
          </p:cNvSpPr>
          <p:nvPr>
            <p:ph type="title"/>
          </p:nvPr>
        </p:nvSpPr>
        <p:spPr>
          <a:xfrm>
            <a:off x="1803779" y="0"/>
            <a:ext cx="7315200" cy="1066800"/>
          </a:xfrm>
        </p:spPr>
        <p:txBody>
          <a:bodyPr/>
          <a:lstStyle/>
          <a:p>
            <a:r>
              <a:rPr lang="en-CA" sz="3200" dirty="0" err="1"/>
              <a:t>Nelder</a:t>
            </a:r>
            <a:r>
              <a:rPr lang="en-CA" sz="3200" dirty="0"/>
              <a:t>-Mead (NM) Local Optimization</a:t>
            </a:r>
            <a:endParaRPr lang="en-US" sz="3200" dirty="0"/>
          </a:p>
        </p:txBody>
      </p:sp>
      <p:sp>
        <p:nvSpPr>
          <p:cNvPr id="134147" name="Rectangle 3"/>
          <p:cNvSpPr>
            <a:spLocks noGrp="1" noChangeArrowheads="1"/>
          </p:cNvSpPr>
          <p:nvPr>
            <p:ph type="body" idx="1"/>
          </p:nvPr>
        </p:nvSpPr>
        <p:spPr>
          <a:xfrm>
            <a:off x="381000" y="1447800"/>
            <a:ext cx="8458200" cy="4724400"/>
          </a:xfrm>
        </p:spPr>
        <p:txBody>
          <a:bodyPr/>
          <a:lstStyle/>
          <a:p>
            <a:r>
              <a:rPr lang="en-US" sz="2800" dirty="0" smtClean="0"/>
              <a:t>The </a:t>
            </a:r>
            <a:r>
              <a:rPr lang="en-US" sz="2800" dirty="0"/>
              <a:t>creation of the new vertex involves reflection, expansion, contraction and shrinkage – the simplex changes shape and size at each iteration.  The parameters allow one to influence how this process occurs.</a:t>
            </a:r>
            <a:endParaRPr lang="en-CA" sz="2800" dirty="0"/>
          </a:p>
          <a:p>
            <a:pPr marL="0" indent="0">
              <a:buNone/>
            </a:pPr>
            <a:endParaRPr lang="en-CA" sz="2800" dirty="0"/>
          </a:p>
          <a:p>
            <a:r>
              <a:rPr lang="en-US" sz="2800" dirty="0"/>
              <a:t>The MIDACO Oracle Penalty Method for constraints </a:t>
            </a:r>
            <a:r>
              <a:rPr lang="en-US" sz="2800" dirty="0" smtClean="0"/>
              <a:t>has </a:t>
            </a:r>
            <a:r>
              <a:rPr lang="en-US" sz="2800" dirty="0"/>
              <a:t>been implemented in </a:t>
            </a:r>
            <a:r>
              <a:rPr lang="en-US" sz="2800" dirty="0" err="1"/>
              <a:t>DiscoverSim’s</a:t>
            </a:r>
            <a:r>
              <a:rPr lang="en-US" sz="2800" dirty="0"/>
              <a:t> NM.</a:t>
            </a:r>
            <a:endParaRPr lang="en-CA" sz="2800" dirty="0"/>
          </a:p>
          <a:p>
            <a:pPr marL="0" indent="0">
              <a:buNone/>
            </a:pPr>
            <a:endParaRPr lang="en-CA" sz="2800" dirty="0" smtClean="0"/>
          </a:p>
        </p:txBody>
      </p:sp>
    </p:spTree>
    <p:extLst>
      <p:ext uri="{BB962C8B-B14F-4D97-AF65-F5344CB8AC3E}">
        <p14:creationId xmlns:p14="http://schemas.microsoft.com/office/powerpoint/2010/main" val="2406580032"/>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52</a:t>
            </a:fld>
            <a:endParaRPr lang="en-US" altLang="en-US"/>
          </a:p>
        </p:txBody>
      </p:sp>
      <p:sp>
        <p:nvSpPr>
          <p:cNvPr id="134146" name="Rectangle 2"/>
          <p:cNvSpPr>
            <a:spLocks noGrp="1" noChangeArrowheads="1"/>
          </p:cNvSpPr>
          <p:nvPr>
            <p:ph type="title"/>
          </p:nvPr>
        </p:nvSpPr>
        <p:spPr>
          <a:xfrm>
            <a:off x="1803779" y="0"/>
            <a:ext cx="7315200" cy="1066800"/>
          </a:xfrm>
        </p:spPr>
        <p:txBody>
          <a:bodyPr/>
          <a:lstStyle/>
          <a:p>
            <a:r>
              <a:rPr lang="en-CA" sz="3200" dirty="0"/>
              <a:t>HYBRID Optimization</a:t>
            </a:r>
            <a:endParaRPr lang="en-US" sz="3200" dirty="0"/>
          </a:p>
        </p:txBody>
      </p:sp>
      <p:sp>
        <p:nvSpPr>
          <p:cNvPr id="134147" name="Rectangle 3"/>
          <p:cNvSpPr>
            <a:spLocks noGrp="1" noChangeArrowheads="1"/>
          </p:cNvSpPr>
          <p:nvPr>
            <p:ph type="body" idx="1"/>
          </p:nvPr>
        </p:nvSpPr>
        <p:spPr>
          <a:xfrm>
            <a:off x="381000" y="1447800"/>
            <a:ext cx="8458200" cy="4724400"/>
          </a:xfrm>
        </p:spPr>
        <p:txBody>
          <a:bodyPr/>
          <a:lstStyle/>
          <a:p>
            <a:r>
              <a:rPr lang="en-CA" sz="2800" dirty="0"/>
              <a:t>HYBRID optimization is a powerful hybrid of the </a:t>
            </a:r>
            <a:r>
              <a:rPr lang="en-CA" sz="2800" dirty="0" smtClean="0"/>
              <a:t>5 </a:t>
            </a:r>
            <a:r>
              <a:rPr lang="en-CA" sz="2800" dirty="0"/>
              <a:t>methods that takes advantage of the strengths of each </a:t>
            </a:r>
            <a:r>
              <a:rPr lang="en-CA" sz="2800" dirty="0" smtClean="0"/>
              <a:t>method</a:t>
            </a:r>
            <a:endParaRPr lang="en-CA" sz="2800" dirty="0"/>
          </a:p>
          <a:p>
            <a:r>
              <a:rPr lang="en-CA" sz="2800" dirty="0" smtClean="0"/>
              <a:t>All </a:t>
            </a:r>
            <a:r>
              <a:rPr lang="en-CA" sz="2800" dirty="0"/>
              <a:t>discrete controls: MIDACO or Exhaustive Discrete if </a:t>
            </a:r>
            <a:r>
              <a:rPr lang="en-CA" sz="2800" dirty="0" smtClean="0"/>
              <a:t>applicable</a:t>
            </a:r>
          </a:p>
          <a:p>
            <a:r>
              <a:rPr lang="en-CA" sz="2800" dirty="0" smtClean="0"/>
              <a:t>All </a:t>
            </a:r>
            <a:r>
              <a:rPr lang="en-CA" sz="2800" dirty="0"/>
              <a:t>continuous controls: MIDACO, GA, followed by SQP or NM (if SQP fails due to non-smooth objective function). The solution from MIDACO provides starting values for GA. The solution for GA provides starting values for SQP/NM</a:t>
            </a:r>
            <a:r>
              <a:rPr lang="en-CA" sz="2800" dirty="0" smtClean="0"/>
              <a:t>.</a:t>
            </a:r>
            <a:endParaRPr lang="en-CA" sz="2800" dirty="0"/>
          </a:p>
        </p:txBody>
      </p:sp>
    </p:spTree>
    <p:extLst>
      <p:ext uri="{BB962C8B-B14F-4D97-AF65-F5344CB8AC3E}">
        <p14:creationId xmlns:p14="http://schemas.microsoft.com/office/powerpoint/2010/main" val="3136859538"/>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53</a:t>
            </a:fld>
            <a:endParaRPr lang="en-US" altLang="en-US"/>
          </a:p>
        </p:txBody>
      </p:sp>
      <p:sp>
        <p:nvSpPr>
          <p:cNvPr id="134146" name="Rectangle 2"/>
          <p:cNvSpPr>
            <a:spLocks noGrp="1" noChangeArrowheads="1"/>
          </p:cNvSpPr>
          <p:nvPr>
            <p:ph type="title"/>
          </p:nvPr>
        </p:nvSpPr>
        <p:spPr>
          <a:xfrm>
            <a:off x="1803779" y="0"/>
            <a:ext cx="7315200" cy="1066800"/>
          </a:xfrm>
        </p:spPr>
        <p:txBody>
          <a:bodyPr/>
          <a:lstStyle/>
          <a:p>
            <a:r>
              <a:rPr lang="en-CA" sz="3200" dirty="0"/>
              <a:t>HYBRID Optimization</a:t>
            </a:r>
            <a:endParaRPr lang="en-US" sz="3200" dirty="0"/>
          </a:p>
        </p:txBody>
      </p:sp>
      <p:sp>
        <p:nvSpPr>
          <p:cNvPr id="134147" name="Rectangle 3"/>
          <p:cNvSpPr>
            <a:spLocks noGrp="1" noChangeArrowheads="1"/>
          </p:cNvSpPr>
          <p:nvPr>
            <p:ph type="body" idx="1"/>
          </p:nvPr>
        </p:nvSpPr>
        <p:spPr>
          <a:xfrm>
            <a:off x="381000" y="1447800"/>
            <a:ext cx="8458200" cy="4724400"/>
          </a:xfrm>
        </p:spPr>
        <p:txBody>
          <a:bodyPr/>
          <a:lstStyle/>
          <a:p>
            <a:r>
              <a:rPr lang="en-CA" sz="2800" dirty="0" smtClean="0"/>
              <a:t>Mixed </a:t>
            </a:r>
            <a:r>
              <a:rPr lang="en-CA" sz="2800" dirty="0"/>
              <a:t>continuous/discrete controls: MIDACO 1 (Default settings), MIDACO 2 (Fine FOCUS = 100000), followed by SQP or </a:t>
            </a:r>
            <a:r>
              <a:rPr lang="en-CA" sz="2800" dirty="0" smtClean="0"/>
              <a:t>NM. </a:t>
            </a:r>
            <a:r>
              <a:rPr lang="en-CA" sz="2800" dirty="0"/>
              <a:t>The solution from MIDACO 1 provides starting values for MIDACO 2. The solution for MIDACO 2 provides starting values for SQP/NM</a:t>
            </a:r>
            <a:r>
              <a:rPr lang="en-CA" sz="2800" dirty="0" smtClean="0"/>
              <a:t>.</a:t>
            </a:r>
            <a:endParaRPr lang="en-CA" sz="2400" dirty="0"/>
          </a:p>
          <a:p>
            <a:r>
              <a:rPr lang="en-CA" sz="2800" dirty="0"/>
              <a:t>Note that using Hybrid will be slower than using a specific method, so if a quick solution is required, it is recommended to select one of the specific methods</a:t>
            </a:r>
            <a:r>
              <a:rPr lang="en-CA" sz="2800" dirty="0" smtClean="0"/>
              <a:t>.</a:t>
            </a:r>
          </a:p>
          <a:p>
            <a:r>
              <a:rPr lang="en-CA" sz="2800" dirty="0" smtClean="0"/>
              <a:t>Future release will include more powerful hybrid with mixed global/local optimization.</a:t>
            </a:r>
          </a:p>
          <a:p>
            <a:endParaRPr lang="en-CA" sz="2800" dirty="0"/>
          </a:p>
        </p:txBody>
      </p:sp>
    </p:spTree>
    <p:extLst>
      <p:ext uri="{BB962C8B-B14F-4D97-AF65-F5344CB8AC3E}">
        <p14:creationId xmlns:p14="http://schemas.microsoft.com/office/powerpoint/2010/main" val="1432461175"/>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600200" y="381000"/>
            <a:ext cx="7086600" cy="685800"/>
          </a:xfrm>
        </p:spPr>
        <p:txBody>
          <a:bodyPr/>
          <a:lstStyle/>
          <a:p>
            <a:pPr eaLnBrk="1" hangingPunct="1"/>
            <a:r>
              <a:rPr lang="en-US" sz="3200" dirty="0" smtClean="0"/>
              <a:t>Getting Started Tutorial: Six Sigma Project Duration (Workbook, p. 29)</a:t>
            </a:r>
          </a:p>
        </p:txBody>
      </p:sp>
      <p:sp>
        <p:nvSpPr>
          <p:cNvPr id="124931" name="Rectangle 3"/>
          <p:cNvSpPr>
            <a:spLocks noGrp="1" noChangeArrowheads="1"/>
          </p:cNvSpPr>
          <p:nvPr>
            <p:ph type="body" idx="1"/>
          </p:nvPr>
        </p:nvSpPr>
        <p:spPr>
          <a:xfrm>
            <a:off x="762000" y="1447800"/>
            <a:ext cx="7924800" cy="4648200"/>
          </a:xfrm>
        </p:spPr>
        <p:txBody>
          <a:bodyPr/>
          <a:lstStyle/>
          <a:p>
            <a:r>
              <a:rPr lang="en-CA" sz="2200" dirty="0"/>
              <a:t>This is an example model of a Six Sigma project with five phases: Define, Measure, Analyze, Improve and Control.  We are interested in estimating the total project duration in days. Management requires that the project be completed in 120 </a:t>
            </a:r>
            <a:r>
              <a:rPr lang="en-CA" sz="2200" dirty="0" smtClean="0"/>
              <a:t>days.</a:t>
            </a:r>
          </a:p>
          <a:p>
            <a:r>
              <a:rPr lang="en-CA" sz="2200" dirty="0"/>
              <a:t>We will model duration simply as</a:t>
            </a:r>
            <a:r>
              <a:rPr lang="en-CA" sz="2200" dirty="0" smtClean="0"/>
              <a:t>:</a:t>
            </a:r>
            <a:endParaRPr lang="en-CA" sz="2200" dirty="0"/>
          </a:p>
          <a:p>
            <a:pPr marL="0" indent="0">
              <a:buNone/>
            </a:pPr>
            <a:r>
              <a:rPr lang="en-CA" sz="2200" dirty="0" smtClean="0"/>
              <a:t>Total </a:t>
            </a:r>
            <a:r>
              <a:rPr lang="en-CA" sz="2200" dirty="0"/>
              <a:t>Duration = Define + Measure + Analyze + Improve + </a:t>
            </a:r>
            <a:r>
              <a:rPr lang="en-CA" sz="2200" dirty="0" smtClean="0"/>
              <a:t>Control</a:t>
            </a:r>
            <a:endParaRPr lang="en-CA" sz="2200" dirty="0"/>
          </a:p>
        </p:txBody>
      </p:sp>
      <p:pic>
        <p:nvPicPr>
          <p:cNvPr id="11" name="Picture 10" descr="C:\Users\SigmaXL_JR.SigmaXL_JR-HP\Desktop\Desktop\DSIM_CHM\image1.jpg"/>
          <p:cNvPicPr/>
          <p:nvPr/>
        </p:nvPicPr>
        <p:blipFill>
          <a:blip r:embed="rId3" cstate="print"/>
          <a:srcRect/>
          <a:stretch>
            <a:fillRect/>
          </a:stretch>
        </p:blipFill>
        <p:spPr bwMode="auto">
          <a:xfrm>
            <a:off x="1600200" y="4414520"/>
            <a:ext cx="6105525" cy="2138680"/>
          </a:xfrm>
          <a:prstGeom prst="rect">
            <a:avLst/>
          </a:prstGeom>
          <a:noFill/>
          <a:ln w="9525">
            <a:noFill/>
            <a:miter lim="800000"/>
            <a:headEnd/>
            <a:tailEnd/>
          </a:ln>
        </p:spPr>
      </p:pic>
    </p:spTree>
    <p:extLst>
      <p:ext uri="{BB962C8B-B14F-4D97-AF65-F5344CB8AC3E}">
        <p14:creationId xmlns:p14="http://schemas.microsoft.com/office/powerpoint/2010/main" val="275956069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600200" y="381000"/>
            <a:ext cx="7086600" cy="685800"/>
          </a:xfrm>
        </p:spPr>
        <p:txBody>
          <a:bodyPr/>
          <a:lstStyle/>
          <a:p>
            <a:pPr eaLnBrk="1" hangingPunct="1"/>
            <a:r>
              <a:rPr lang="en-CA" sz="3200" dirty="0"/>
              <a:t>Getting Started Tutorial: Six Sigma Project </a:t>
            </a:r>
            <a:r>
              <a:rPr lang="en-CA" sz="3200" dirty="0" smtClean="0"/>
              <a:t>Duration</a:t>
            </a:r>
            <a:endParaRPr lang="en-US" sz="3200" dirty="0" smtClean="0"/>
          </a:p>
        </p:txBody>
      </p:sp>
      <p:sp>
        <p:nvSpPr>
          <p:cNvPr id="124931" name="Rectangle 3"/>
          <p:cNvSpPr>
            <a:spLocks noGrp="1" noChangeArrowheads="1"/>
          </p:cNvSpPr>
          <p:nvPr>
            <p:ph type="body" idx="1"/>
          </p:nvPr>
        </p:nvSpPr>
        <p:spPr>
          <a:xfrm>
            <a:off x="762000" y="1447800"/>
            <a:ext cx="7924800" cy="4648200"/>
          </a:xfrm>
        </p:spPr>
        <p:txBody>
          <a:bodyPr/>
          <a:lstStyle/>
          <a:p>
            <a:r>
              <a:rPr lang="en-CA" sz="2200" dirty="0" smtClean="0"/>
              <a:t>We </a:t>
            </a:r>
            <a:r>
              <a:rPr lang="en-CA" sz="2200" dirty="0"/>
              <a:t>will model each phase using a Triangular Distribution, which is popular when data or theory is not available to estimate or identify the distribution type and parameter values. </a:t>
            </a:r>
            <a:endParaRPr lang="en-CA" sz="2200" dirty="0" smtClean="0"/>
          </a:p>
          <a:p>
            <a:r>
              <a:rPr lang="en-CA" sz="2200" dirty="0" smtClean="0"/>
              <a:t>Another </a:t>
            </a:r>
            <a:r>
              <a:rPr lang="en-CA" sz="2200" dirty="0"/>
              <a:t>similar distribution that is commonly used for project management is </a:t>
            </a:r>
            <a:r>
              <a:rPr lang="en-CA" sz="2200" dirty="0" smtClean="0"/>
              <a:t>PERT.</a:t>
            </a:r>
          </a:p>
          <a:p>
            <a:r>
              <a:rPr lang="en-CA" sz="2200" dirty="0" smtClean="0"/>
              <a:t>The </a:t>
            </a:r>
            <a:r>
              <a:rPr lang="en-CA" sz="2200" dirty="0"/>
              <a:t>Minimum, Mode (Most Likely) and Maximum durations were estimated by the Six Sigma project team based on their experience.</a:t>
            </a:r>
          </a:p>
          <a:p>
            <a:endParaRPr lang="en-CA" sz="2200" dirty="0"/>
          </a:p>
        </p:txBody>
      </p:sp>
    </p:spTree>
    <p:extLst>
      <p:ext uri="{BB962C8B-B14F-4D97-AF65-F5344CB8AC3E}">
        <p14:creationId xmlns:p14="http://schemas.microsoft.com/office/powerpoint/2010/main" val="47824536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600200" y="381000"/>
            <a:ext cx="7086600" cy="685800"/>
          </a:xfrm>
        </p:spPr>
        <p:txBody>
          <a:bodyPr/>
          <a:lstStyle/>
          <a:p>
            <a:pPr eaLnBrk="1" hangingPunct="1"/>
            <a:r>
              <a:rPr lang="en-US" sz="3200" dirty="0" smtClean="0"/>
              <a:t>Case Study: Six Sigma Project Selection (Workbook, p. 97)</a:t>
            </a:r>
          </a:p>
        </p:txBody>
      </p:sp>
      <p:sp>
        <p:nvSpPr>
          <p:cNvPr id="124931" name="Rectangle 3"/>
          <p:cNvSpPr>
            <a:spLocks noGrp="1" noChangeArrowheads="1"/>
          </p:cNvSpPr>
          <p:nvPr>
            <p:ph type="body" idx="1"/>
          </p:nvPr>
        </p:nvSpPr>
        <p:spPr>
          <a:xfrm>
            <a:off x="762000" y="1447800"/>
            <a:ext cx="7924800" cy="4648200"/>
          </a:xfrm>
        </p:spPr>
        <p:txBody>
          <a:bodyPr/>
          <a:lstStyle/>
          <a:p>
            <a:r>
              <a:rPr lang="en-US" sz="2200" dirty="0"/>
              <a:t>This example </a:t>
            </a:r>
            <a:r>
              <a:rPr lang="en-US" sz="2200" dirty="0" smtClean="0"/>
              <a:t>was </a:t>
            </a:r>
            <a:r>
              <a:rPr lang="en-US" sz="2200" dirty="0"/>
              <a:t>contributed </a:t>
            </a:r>
            <a:r>
              <a:rPr lang="en-US" sz="2200" dirty="0" smtClean="0"/>
              <a:t>by:</a:t>
            </a:r>
            <a:br>
              <a:rPr lang="en-US" sz="2200" dirty="0" smtClean="0"/>
            </a:br>
            <a:r>
              <a:rPr lang="en-US" sz="2200" dirty="0" smtClean="0"/>
              <a:t>Dr</a:t>
            </a:r>
            <a:r>
              <a:rPr lang="en-US" sz="2200" dirty="0"/>
              <a:t>. Harry Shah, Business Excellence </a:t>
            </a:r>
            <a:r>
              <a:rPr lang="en-US" sz="2200" dirty="0" smtClean="0"/>
              <a:t>Consulting</a:t>
            </a:r>
            <a:r>
              <a:rPr lang="en-US" sz="2200" dirty="0"/>
              <a:t>.</a:t>
            </a:r>
          </a:p>
          <a:p>
            <a:pPr eaLnBrk="1" hangingPunct="1"/>
            <a:r>
              <a:rPr lang="en-US" sz="2200" dirty="0" smtClean="0"/>
              <a:t>A Six Sigma Champion must decide which Green Belt projects  will be worked on for the next 6 months.</a:t>
            </a:r>
          </a:p>
          <a:p>
            <a:pPr eaLnBrk="1" hangingPunct="1"/>
            <a:r>
              <a:rPr lang="en-US" sz="2200" dirty="0" smtClean="0"/>
              <a:t>The </a:t>
            </a:r>
            <a:r>
              <a:rPr lang="en-US" sz="2200" dirty="0"/>
              <a:t>goal is to select projects that maximize Total Expected Savings subject to a constraint of Total Resources &lt;= </a:t>
            </a:r>
            <a:r>
              <a:rPr lang="en-US" sz="2200" dirty="0" smtClean="0"/>
              <a:t>20 persons. </a:t>
            </a:r>
          </a:p>
          <a:p>
            <a:pPr eaLnBrk="1" hangingPunct="1"/>
            <a:r>
              <a:rPr lang="en-US" sz="2200" dirty="0" smtClean="0"/>
              <a:t>Management </a:t>
            </a:r>
            <a:r>
              <a:rPr lang="en-US" sz="2200" dirty="0"/>
              <a:t>requires a minimum total project savings of $1 </a:t>
            </a:r>
            <a:r>
              <a:rPr lang="en-US" sz="2200" dirty="0" smtClean="0"/>
              <a:t>Million (i.e., Lower </a:t>
            </a:r>
            <a:r>
              <a:rPr lang="en-US" sz="2200" dirty="0"/>
              <a:t>Specification Limit, </a:t>
            </a:r>
            <a:r>
              <a:rPr lang="en-US" sz="2200" b="1" dirty="0"/>
              <a:t>LSL</a:t>
            </a:r>
            <a:r>
              <a:rPr lang="en-US" sz="2200" dirty="0"/>
              <a:t> = 1000 $K</a:t>
            </a:r>
            <a:r>
              <a:rPr lang="en-US" sz="2200" dirty="0" smtClean="0"/>
              <a:t>)</a:t>
            </a:r>
          </a:p>
          <a:p>
            <a:pPr eaLnBrk="1" hangingPunct="1"/>
            <a:r>
              <a:rPr lang="en-US" sz="2200" dirty="0" smtClean="0"/>
              <a:t>We </a:t>
            </a:r>
            <a:r>
              <a:rPr lang="en-US" sz="2200" dirty="0"/>
              <a:t>will explore the optimal selection of projects that maximize the Mean Savings and also consider </a:t>
            </a:r>
            <a:r>
              <a:rPr lang="en-US" sz="2200" dirty="0" smtClean="0"/>
              <a:t>minimizing variability by adding a DSIM_STDEV constraint.</a:t>
            </a:r>
          </a:p>
          <a:p>
            <a:pPr lvl="1"/>
            <a:r>
              <a:rPr lang="en-US" sz="1800" dirty="0" smtClean="0"/>
              <a:t>We could alternatively maximize </a:t>
            </a:r>
            <a:r>
              <a:rPr lang="en-US" sz="1800" dirty="0"/>
              <a:t>the Process Capability Index </a:t>
            </a:r>
            <a:r>
              <a:rPr lang="en-US" sz="1800" dirty="0" err="1"/>
              <a:t>Ppl</a:t>
            </a:r>
            <a:r>
              <a:rPr lang="en-US" sz="1800" dirty="0" smtClean="0"/>
              <a:t>.</a:t>
            </a:r>
            <a:endParaRPr lang="en-US" sz="1800" dirty="0"/>
          </a:p>
        </p:txBody>
      </p:sp>
    </p:spTree>
    <p:extLst>
      <p:ext uri="{BB962C8B-B14F-4D97-AF65-F5344CB8AC3E}">
        <p14:creationId xmlns:p14="http://schemas.microsoft.com/office/powerpoint/2010/main" val="260216143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57</a:t>
            </a:fld>
            <a:endParaRPr lang="en-US" altLang="en-US"/>
          </a:p>
        </p:txBody>
      </p:sp>
      <p:sp>
        <p:nvSpPr>
          <p:cNvPr id="134146" name="Rectangle 2"/>
          <p:cNvSpPr>
            <a:spLocks noGrp="1" noChangeArrowheads="1"/>
          </p:cNvSpPr>
          <p:nvPr>
            <p:ph type="title"/>
          </p:nvPr>
        </p:nvSpPr>
        <p:spPr>
          <a:xfrm>
            <a:off x="1676400" y="76200"/>
            <a:ext cx="7315200" cy="1066800"/>
          </a:xfrm>
        </p:spPr>
        <p:txBody>
          <a:bodyPr/>
          <a:lstStyle/>
          <a:p>
            <a:r>
              <a:rPr lang="en-US" sz="3200" dirty="0"/>
              <a:t>Case </a:t>
            </a:r>
            <a:r>
              <a:rPr lang="en-US" sz="3200" dirty="0" smtClean="0"/>
              <a:t>Study: </a:t>
            </a:r>
            <a:r>
              <a:rPr lang="en-US" sz="3200" dirty="0"/>
              <a:t>Catapult Variation </a:t>
            </a:r>
            <a:r>
              <a:rPr lang="en-US" sz="3200" dirty="0" smtClean="0"/>
              <a:t>Reduction (Workbook p. 120)</a:t>
            </a:r>
            <a:endParaRPr lang="en-US" sz="3200" dirty="0"/>
          </a:p>
        </p:txBody>
      </p:sp>
      <p:sp>
        <p:nvSpPr>
          <p:cNvPr id="134147" name="Rectangle 3"/>
          <p:cNvSpPr>
            <a:spLocks noGrp="1" noChangeArrowheads="1"/>
          </p:cNvSpPr>
          <p:nvPr>
            <p:ph type="body" idx="1"/>
          </p:nvPr>
        </p:nvSpPr>
        <p:spPr>
          <a:xfrm>
            <a:off x="381000" y="1447800"/>
            <a:ext cx="8458200" cy="4724400"/>
          </a:xfrm>
        </p:spPr>
        <p:txBody>
          <a:bodyPr/>
          <a:lstStyle/>
          <a:p>
            <a:pPr marL="0" indent="0">
              <a:buNone/>
            </a:pPr>
            <a:r>
              <a:rPr lang="en-US" sz="2400" dirty="0"/>
              <a:t>This is an example of </a:t>
            </a:r>
            <a:r>
              <a:rPr lang="en-US" sz="2400" dirty="0" err="1"/>
              <a:t>DiscoverSim</a:t>
            </a:r>
            <a:r>
              <a:rPr lang="en-US" sz="2400" dirty="0"/>
              <a:t> stochastic optimization for catapult distance variation reduction, adapted from:</a:t>
            </a:r>
          </a:p>
          <a:p>
            <a:r>
              <a:rPr lang="en-US" sz="2400" dirty="0"/>
              <a:t>John O'Neill, Sigma Quality </a:t>
            </a:r>
            <a:r>
              <a:rPr lang="en-US" sz="2400" dirty="0" smtClean="0"/>
              <a:t>Management. </a:t>
            </a:r>
            <a:endParaRPr lang="en-US" sz="2400" dirty="0"/>
          </a:p>
          <a:p>
            <a:r>
              <a:rPr lang="en-US" sz="2400" dirty="0"/>
              <a:t>This example is used with permission of the author.</a:t>
            </a: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57200" y="3581400"/>
            <a:ext cx="4267200" cy="3200400"/>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619625"/>
            <a:ext cx="3562350" cy="1123950"/>
          </a:xfrm>
          <a:prstGeom prst="rect">
            <a:avLst/>
          </a:prstGeom>
          <a:noFill/>
          <a:extLst/>
        </p:spPr>
      </p:pic>
    </p:spTree>
    <p:extLst>
      <p:ext uri="{BB962C8B-B14F-4D97-AF65-F5344CB8AC3E}">
        <p14:creationId xmlns:p14="http://schemas.microsoft.com/office/powerpoint/2010/main" val="2208736727"/>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58</a:t>
            </a:fld>
            <a:endParaRPr lang="en-US" altLang="en-US"/>
          </a:p>
        </p:txBody>
      </p:sp>
      <p:sp>
        <p:nvSpPr>
          <p:cNvPr id="134146" name="Rectangle 2"/>
          <p:cNvSpPr>
            <a:spLocks noGrp="1" noChangeArrowheads="1"/>
          </p:cNvSpPr>
          <p:nvPr>
            <p:ph type="title"/>
          </p:nvPr>
        </p:nvSpPr>
        <p:spPr>
          <a:xfrm>
            <a:off x="1803779" y="76200"/>
            <a:ext cx="7315200" cy="1066800"/>
          </a:xfrm>
        </p:spPr>
        <p:txBody>
          <a:bodyPr/>
          <a:lstStyle/>
          <a:p>
            <a:r>
              <a:rPr lang="en-US" sz="3200" dirty="0"/>
              <a:t>Optimization: </a:t>
            </a:r>
            <a:r>
              <a:rPr lang="en-US" sz="3200" dirty="0" smtClean="0"/>
              <a:t/>
            </a:r>
            <a:br>
              <a:rPr lang="en-US" sz="3200" dirty="0" smtClean="0"/>
            </a:br>
            <a:r>
              <a:rPr lang="en-US" sz="3200" dirty="0" smtClean="0"/>
              <a:t>Stochastic </a:t>
            </a:r>
            <a:r>
              <a:rPr lang="en-US" sz="3200" dirty="0"/>
              <a:t>Versus Deterministic </a:t>
            </a:r>
          </a:p>
        </p:txBody>
      </p:sp>
      <p:sp>
        <p:nvSpPr>
          <p:cNvPr id="134147" name="Rectangle 3"/>
          <p:cNvSpPr>
            <a:spLocks noGrp="1" noChangeArrowheads="1"/>
          </p:cNvSpPr>
          <p:nvPr>
            <p:ph type="body" idx="1"/>
          </p:nvPr>
        </p:nvSpPr>
        <p:spPr>
          <a:xfrm>
            <a:off x="228600" y="1295400"/>
            <a:ext cx="4191000" cy="4724400"/>
          </a:xfrm>
        </p:spPr>
        <p:txBody>
          <a:bodyPr/>
          <a:lstStyle/>
          <a:p>
            <a:pPr>
              <a:lnSpc>
                <a:spcPct val="90000"/>
              </a:lnSpc>
            </a:pPr>
            <a:r>
              <a:rPr lang="en-US" sz="2400" dirty="0" smtClean="0"/>
              <a:t>Stochastic </a:t>
            </a:r>
            <a:r>
              <a:rPr lang="en-US" sz="2400" dirty="0"/>
              <a:t>optimization will not only find the optimum X settings that result in the best mean Y value, it will also look for a solution that will reduce the standard deviation.</a:t>
            </a:r>
          </a:p>
          <a:p>
            <a:pPr>
              <a:lnSpc>
                <a:spcPct val="90000"/>
              </a:lnSpc>
            </a:pPr>
            <a:r>
              <a:rPr lang="en-US" sz="2400" dirty="0" smtClean="0"/>
              <a:t>Stochastic </a:t>
            </a:r>
            <a:r>
              <a:rPr lang="en-US" sz="2400" dirty="0"/>
              <a:t>optimization  looks for a minimum or maximum that is robust to variation in X, thus reducing the transmitted variation in Y. This is referred to as “Robust Parameter Design” in DFSS</a:t>
            </a:r>
            <a:r>
              <a:rPr lang="en-US" sz="2400" dirty="0" smtClean="0"/>
              <a:t>.</a:t>
            </a:r>
            <a:endParaRPr lang="en-US" sz="2400" dirty="0"/>
          </a:p>
        </p:txBody>
      </p:sp>
      <p:grpSp>
        <p:nvGrpSpPr>
          <p:cNvPr id="6" name="Group 5"/>
          <p:cNvGrpSpPr>
            <a:grpSpLocks/>
          </p:cNvGrpSpPr>
          <p:nvPr/>
        </p:nvGrpSpPr>
        <p:grpSpPr>
          <a:xfrm>
            <a:off x="4562116" y="1905000"/>
            <a:ext cx="4391025" cy="3484880"/>
            <a:chOff x="0" y="0"/>
            <a:chExt cx="5382883" cy="3830128"/>
          </a:xfrm>
        </p:grpSpPr>
        <p:grpSp>
          <p:nvGrpSpPr>
            <p:cNvPr id="7" name="Group 6"/>
            <p:cNvGrpSpPr/>
            <p:nvPr/>
          </p:nvGrpSpPr>
          <p:grpSpPr>
            <a:xfrm>
              <a:off x="0" y="0"/>
              <a:ext cx="5382883" cy="3830128"/>
              <a:chOff x="0" y="0"/>
              <a:chExt cx="5382883" cy="3830128"/>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82883" cy="3830128"/>
              </a:xfrm>
              <a:prstGeom prst="rect">
                <a:avLst/>
              </a:prstGeom>
              <a:solidFill>
                <a:srgbClr val="FF0000"/>
              </a:solidFill>
              <a:ln>
                <a:solidFill>
                  <a:schemeClr val="tx1"/>
                </a:solidFill>
              </a:ln>
            </p:spPr>
          </p:pic>
          <p:cxnSp>
            <p:nvCxnSpPr>
              <p:cNvPr id="11" name="Straight Connector 10"/>
              <p:cNvCxnSpPr/>
              <p:nvPr/>
            </p:nvCxnSpPr>
            <p:spPr>
              <a:xfrm flipV="1">
                <a:off x="2725947" y="707366"/>
                <a:ext cx="0" cy="23976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3329796" y="629728"/>
                <a:ext cx="0" cy="24745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23026" y="1354347"/>
                <a:ext cx="107830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23026" y="776377"/>
                <a:ext cx="168215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a:extLst/>
              </a:blip>
              <a:stretch>
                <a:fillRect/>
              </a:stretch>
            </p:blipFill>
            <p:spPr>
              <a:xfrm>
                <a:off x="2027207" y="2622430"/>
                <a:ext cx="577970" cy="483079"/>
              </a:xfrm>
              <a:prstGeom prst="rect">
                <a:avLst/>
              </a:prstGeom>
            </p:spPr>
          </p:pic>
          <p:pic>
            <p:nvPicPr>
              <p:cNvPr id="16" name="Picture 15"/>
              <p:cNvPicPr>
                <a:picLocks noChangeAspect="1"/>
              </p:cNvPicPr>
              <p:nvPr/>
            </p:nvPicPr>
            <p:blipFill>
              <a:blip r:embed="rId4">
                <a:extLst/>
              </a:blip>
              <a:stretch>
                <a:fillRect/>
              </a:stretch>
            </p:blipFill>
            <p:spPr>
              <a:xfrm rot="5400000">
                <a:off x="875581" y="832449"/>
                <a:ext cx="569343" cy="474453"/>
              </a:xfrm>
              <a:prstGeom prst="rect">
                <a:avLst/>
              </a:prstGeom>
            </p:spPr>
          </p:pic>
          <p:pic>
            <p:nvPicPr>
              <p:cNvPr id="17" name="Picture 16"/>
              <p:cNvPicPr>
                <a:picLocks noChangeAspect="1"/>
              </p:cNvPicPr>
              <p:nvPr/>
            </p:nvPicPr>
            <p:blipFill>
              <a:blip r:embed="rId4">
                <a:extLst/>
              </a:blip>
              <a:stretch>
                <a:fillRect/>
              </a:stretch>
            </p:blipFill>
            <p:spPr>
              <a:xfrm>
                <a:off x="2751826" y="2622430"/>
                <a:ext cx="577970" cy="483079"/>
              </a:xfrm>
              <a:prstGeom prst="rect">
                <a:avLst/>
              </a:prstGeom>
            </p:spPr>
          </p:pic>
          <p:pic>
            <p:nvPicPr>
              <p:cNvPr id="18" name="Picture 17"/>
              <p:cNvPicPr>
                <a:picLocks noChangeAspect="1"/>
              </p:cNvPicPr>
              <p:nvPr/>
            </p:nvPicPr>
            <p:blipFill>
              <a:blip r:embed="rId4">
                <a:extLst/>
              </a:blip>
              <a:stretch>
                <a:fillRect/>
              </a:stretch>
            </p:blipFill>
            <p:spPr>
              <a:xfrm rot="5400000">
                <a:off x="1134373" y="366623"/>
                <a:ext cx="189781" cy="612476"/>
              </a:xfrm>
              <a:prstGeom prst="rect">
                <a:avLst/>
              </a:prstGeom>
            </p:spPr>
          </p:pic>
          <p:cxnSp>
            <p:nvCxnSpPr>
              <p:cNvPr id="19" name="Straight Connector 18"/>
              <p:cNvCxnSpPr/>
              <p:nvPr/>
            </p:nvCxnSpPr>
            <p:spPr>
              <a:xfrm>
                <a:off x="923026" y="629728"/>
                <a:ext cx="240677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23026" y="707366"/>
                <a:ext cx="180276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 name="Straight Connector 7"/>
            <p:cNvCxnSpPr/>
            <p:nvPr/>
          </p:nvCxnSpPr>
          <p:spPr>
            <a:xfrm flipV="1">
              <a:off x="2001328" y="1354347"/>
              <a:ext cx="0" cy="17501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605177" y="776377"/>
              <a:ext cx="0" cy="232791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69130610"/>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59</a:t>
            </a:fld>
            <a:endParaRPr lang="en-US" altLang="en-US"/>
          </a:p>
        </p:txBody>
      </p:sp>
      <p:sp>
        <p:nvSpPr>
          <p:cNvPr id="134146" name="Rectangle 2"/>
          <p:cNvSpPr>
            <a:spLocks noGrp="1" noChangeArrowheads="1"/>
          </p:cNvSpPr>
          <p:nvPr>
            <p:ph type="title"/>
          </p:nvPr>
        </p:nvSpPr>
        <p:spPr>
          <a:xfrm>
            <a:off x="1828800" y="533400"/>
            <a:ext cx="7315200" cy="1066800"/>
          </a:xfrm>
        </p:spPr>
        <p:txBody>
          <a:bodyPr/>
          <a:lstStyle/>
          <a:p>
            <a:r>
              <a:rPr lang="en-US" sz="3200" dirty="0"/>
              <a:t>Case </a:t>
            </a:r>
            <a:r>
              <a:rPr lang="en-US" sz="3200" dirty="0" smtClean="0"/>
              <a:t>Study: Robust </a:t>
            </a:r>
            <a:r>
              <a:rPr lang="en-US" sz="3200" dirty="0"/>
              <a:t>New Product </a:t>
            </a:r>
            <a:r>
              <a:rPr lang="en-US" sz="3200" dirty="0" smtClean="0"/>
              <a:t>Design - </a:t>
            </a:r>
            <a:r>
              <a:rPr lang="en-US" sz="3200" dirty="0"/>
              <a:t>Optimizing Shutoff Valve Spring </a:t>
            </a:r>
            <a:r>
              <a:rPr lang="en-US" sz="3200" dirty="0" smtClean="0"/>
              <a:t>Force (Workbook, p. 137)</a:t>
            </a:r>
            <a:endParaRPr lang="en-US" sz="3200" dirty="0"/>
          </a:p>
        </p:txBody>
      </p:sp>
      <p:sp>
        <p:nvSpPr>
          <p:cNvPr id="134147" name="Rectangle 3"/>
          <p:cNvSpPr>
            <a:spLocks noGrp="1" noChangeArrowheads="1"/>
          </p:cNvSpPr>
          <p:nvPr>
            <p:ph type="body" idx="1"/>
          </p:nvPr>
        </p:nvSpPr>
        <p:spPr>
          <a:xfrm>
            <a:off x="381000" y="1905000"/>
            <a:ext cx="8458200" cy="4724400"/>
          </a:xfrm>
        </p:spPr>
        <p:txBody>
          <a:bodyPr/>
          <a:lstStyle/>
          <a:p>
            <a:pPr marL="0" indent="0">
              <a:lnSpc>
                <a:spcPct val="90000"/>
              </a:lnSpc>
              <a:buNone/>
            </a:pPr>
            <a:r>
              <a:rPr lang="en-US" sz="2400" dirty="0"/>
              <a:t>This is an example of </a:t>
            </a:r>
            <a:r>
              <a:rPr lang="en-US" sz="2400" dirty="0" err="1"/>
              <a:t>DiscoverSim</a:t>
            </a:r>
            <a:r>
              <a:rPr lang="en-US" sz="2400" dirty="0"/>
              <a:t> stochastic optimization for robust new product design, adapted from: </a:t>
            </a:r>
          </a:p>
          <a:p>
            <a:pPr>
              <a:lnSpc>
                <a:spcPct val="90000"/>
              </a:lnSpc>
            </a:pPr>
            <a:r>
              <a:rPr lang="en-US" sz="2400" dirty="0"/>
              <a:t>Sleeper, Andrew (2006), Design for Six Sigma Statistics: 59 Tools for Diagnosing and Solving Problems in DFSS Initiatives, NY, McGraw-Hill, pp. 782-789.</a:t>
            </a:r>
          </a:p>
          <a:p>
            <a:pPr>
              <a:lnSpc>
                <a:spcPct val="90000"/>
              </a:lnSpc>
            </a:pPr>
            <a:r>
              <a:rPr lang="en-US" sz="2400" dirty="0"/>
              <a:t>Sleeper, Andrew, “Accelerating Product Development with Simulation and Stochastic Optimization”, http://www.successfulstatistics.com/</a:t>
            </a:r>
          </a:p>
          <a:p>
            <a:pPr>
              <a:lnSpc>
                <a:spcPct val="90000"/>
              </a:lnSpc>
            </a:pPr>
            <a:r>
              <a:rPr lang="en-US" sz="2400" dirty="0"/>
              <a:t>This example is used with permission of the author</a:t>
            </a:r>
            <a:r>
              <a:rPr lang="en-US" sz="2400" dirty="0" smtClean="0"/>
              <a:t>.</a:t>
            </a:r>
            <a:endParaRPr lang="en-US" sz="2400" dirty="0"/>
          </a:p>
        </p:txBody>
      </p:sp>
    </p:spTree>
    <p:extLst>
      <p:ext uri="{BB962C8B-B14F-4D97-AF65-F5344CB8AC3E}">
        <p14:creationId xmlns:p14="http://schemas.microsoft.com/office/powerpoint/2010/main" val="4271292479"/>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6</a:t>
            </a:fld>
            <a:endParaRPr lang="en-US" altLang="en-US"/>
          </a:p>
        </p:txBody>
      </p:sp>
      <p:sp>
        <p:nvSpPr>
          <p:cNvPr id="134146" name="Rectangle 2"/>
          <p:cNvSpPr>
            <a:spLocks noGrp="1" noChangeArrowheads="1"/>
          </p:cNvSpPr>
          <p:nvPr>
            <p:ph type="title"/>
          </p:nvPr>
        </p:nvSpPr>
        <p:spPr>
          <a:xfrm>
            <a:off x="1600200" y="-76200"/>
            <a:ext cx="7315200" cy="1066800"/>
          </a:xfrm>
        </p:spPr>
        <p:txBody>
          <a:bodyPr/>
          <a:lstStyle/>
          <a:p>
            <a:r>
              <a:rPr lang="en-US" sz="3600" dirty="0" err="1" smtClean="0"/>
              <a:t>DiscoverSim</a:t>
            </a:r>
            <a:r>
              <a:rPr lang="en-US" sz="3600" dirty="0" smtClean="0"/>
              <a:t> Components</a:t>
            </a:r>
            <a:endParaRPr lang="en-US" sz="3600" dirty="0"/>
          </a:p>
        </p:txBody>
      </p:sp>
      <p:pic>
        <p:nvPicPr>
          <p:cNvPr id="3" name="Picture 2"/>
          <p:cNvPicPr>
            <a:picLocks noChangeAspect="1"/>
          </p:cNvPicPr>
          <p:nvPr/>
        </p:nvPicPr>
        <p:blipFill>
          <a:blip r:embed="rId3"/>
          <a:stretch>
            <a:fillRect/>
          </a:stretch>
        </p:blipFill>
        <p:spPr>
          <a:xfrm>
            <a:off x="95866" y="5638800"/>
            <a:ext cx="8895734" cy="841488"/>
          </a:xfrm>
          <a:prstGeom prst="rect">
            <a:avLst/>
          </a:prstGeom>
        </p:spPr>
      </p:pic>
      <p:pic>
        <p:nvPicPr>
          <p:cNvPr id="1026" name="Picture 2" descr="Econotron Software, In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209800"/>
            <a:ext cx="1905000" cy="7715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3534019" y="1000229"/>
            <a:ext cx="1952381" cy="828571"/>
          </a:xfrm>
          <a:prstGeom prst="rect">
            <a:avLst/>
          </a:prstGeom>
        </p:spPr>
      </p:pic>
      <p:pic>
        <p:nvPicPr>
          <p:cNvPr id="1032" name="Picture 8" descr="http://www.econotron.com/mercury4/mercury.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905000"/>
            <a:ext cx="2381250" cy="20859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p:nvPr/>
        </p:nvPicPr>
        <p:blipFill>
          <a:blip r:embed="rId7" cstate="print">
            <a:extLst>
              <a:ext uri="{28A0092B-C50C-407E-A947-70E740481C1C}">
                <a14:useLocalDpi xmlns:a14="http://schemas.microsoft.com/office/drawing/2010/main" val="0"/>
              </a:ext>
            </a:extLst>
          </a:blip>
          <a:stretch>
            <a:fillRect/>
          </a:stretch>
        </p:blipFill>
        <p:spPr>
          <a:xfrm>
            <a:off x="7696200" y="76200"/>
            <a:ext cx="1371600" cy="914400"/>
          </a:xfrm>
          <a:prstGeom prst="rect">
            <a:avLst/>
          </a:prstGeom>
          <a:ln>
            <a:solidFill>
              <a:srgbClr val="002060"/>
            </a:solidFill>
          </a:ln>
        </p:spPr>
      </p:pic>
      <p:pic>
        <p:nvPicPr>
          <p:cNvPr id="4" name="Picture 3"/>
          <p:cNvPicPr>
            <a:picLocks noChangeAspect="1"/>
          </p:cNvPicPr>
          <p:nvPr/>
        </p:nvPicPr>
        <p:blipFill>
          <a:blip r:embed="rId8"/>
          <a:stretch>
            <a:fillRect/>
          </a:stretch>
        </p:blipFill>
        <p:spPr>
          <a:xfrm>
            <a:off x="3581400" y="4191000"/>
            <a:ext cx="1942857" cy="771429"/>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400" y="4200525"/>
            <a:ext cx="3143565" cy="727884"/>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07765" y="4170725"/>
            <a:ext cx="3102885" cy="827436"/>
          </a:xfrm>
          <a:prstGeom prst="rect">
            <a:avLst/>
          </a:prstGeom>
        </p:spPr>
      </p:pic>
      <p:sp>
        <p:nvSpPr>
          <p:cNvPr id="16" name="TextBox 15"/>
          <p:cNvSpPr txBox="1"/>
          <p:nvPr/>
        </p:nvSpPr>
        <p:spPr>
          <a:xfrm>
            <a:off x="5943600" y="2209800"/>
            <a:ext cx="3048000" cy="646331"/>
          </a:xfrm>
          <a:prstGeom prst="rect">
            <a:avLst/>
          </a:prstGeom>
          <a:noFill/>
          <a:ln>
            <a:solidFill>
              <a:srgbClr val="FF0000"/>
            </a:solidFill>
          </a:ln>
        </p:spPr>
        <p:txBody>
          <a:bodyPr wrap="square" rtlCol="0">
            <a:spAutoFit/>
          </a:bodyPr>
          <a:lstStyle/>
          <a:p>
            <a:r>
              <a:rPr lang="en-CA" dirty="0" smtClean="0"/>
              <a:t>Accelerated Excel Spreadsheet Interpreter</a:t>
            </a:r>
            <a:endParaRPr lang="en-CA" dirty="0"/>
          </a:p>
        </p:txBody>
      </p:sp>
      <p:sp>
        <p:nvSpPr>
          <p:cNvPr id="22" name="TextBox 21"/>
          <p:cNvSpPr txBox="1"/>
          <p:nvPr/>
        </p:nvSpPr>
        <p:spPr>
          <a:xfrm>
            <a:off x="2743200" y="5177910"/>
            <a:ext cx="3607078" cy="369332"/>
          </a:xfrm>
          <a:prstGeom prst="rect">
            <a:avLst/>
          </a:prstGeom>
          <a:noFill/>
          <a:ln>
            <a:solidFill>
              <a:srgbClr val="FF0000"/>
            </a:solidFill>
          </a:ln>
        </p:spPr>
        <p:txBody>
          <a:bodyPr wrap="none" rtlCol="0">
            <a:spAutoFit/>
          </a:bodyPr>
          <a:lstStyle/>
          <a:p>
            <a:r>
              <a:rPr lang="en-CA" dirty="0" err="1" smtClean="0"/>
              <a:t>Marsaglia</a:t>
            </a:r>
            <a:r>
              <a:rPr lang="en-CA" dirty="0" smtClean="0"/>
              <a:t> “KISS + Monster” RNG</a:t>
            </a:r>
            <a:endParaRPr lang="en-CA" dirty="0"/>
          </a:p>
        </p:txBody>
      </p:sp>
    </p:spTree>
    <p:extLst>
      <p:ext uri="{BB962C8B-B14F-4D97-AF65-F5344CB8AC3E}">
        <p14:creationId xmlns:p14="http://schemas.microsoft.com/office/powerpoint/2010/main" val="705113274"/>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60</a:t>
            </a:fld>
            <a:endParaRPr lang="en-US" altLang="en-US"/>
          </a:p>
        </p:txBody>
      </p:sp>
      <p:sp>
        <p:nvSpPr>
          <p:cNvPr id="134146" name="Rectangle 2"/>
          <p:cNvSpPr>
            <a:spLocks noGrp="1" noChangeArrowheads="1"/>
          </p:cNvSpPr>
          <p:nvPr>
            <p:ph type="title"/>
          </p:nvPr>
        </p:nvSpPr>
        <p:spPr>
          <a:xfrm>
            <a:off x="1828800" y="533400"/>
            <a:ext cx="7315200" cy="1066800"/>
          </a:xfrm>
        </p:spPr>
        <p:txBody>
          <a:bodyPr/>
          <a:lstStyle/>
          <a:p>
            <a:r>
              <a:rPr lang="en-US" sz="3200" dirty="0"/>
              <a:t>Case </a:t>
            </a:r>
            <a:r>
              <a:rPr lang="en-US" sz="3200" dirty="0" smtClean="0"/>
              <a:t>Study: Robust </a:t>
            </a:r>
            <a:r>
              <a:rPr lang="en-US" sz="3200" dirty="0"/>
              <a:t>New Product </a:t>
            </a:r>
            <a:r>
              <a:rPr lang="en-US" sz="3200" dirty="0" smtClean="0"/>
              <a:t>Design - </a:t>
            </a:r>
            <a:r>
              <a:rPr lang="en-US" sz="3200" dirty="0"/>
              <a:t>Optimizing Shutoff Valve Spring Force</a:t>
            </a:r>
          </a:p>
        </p:txBody>
      </p:sp>
      <p:sp>
        <p:nvSpPr>
          <p:cNvPr id="134147" name="Rectangle 3"/>
          <p:cNvSpPr>
            <a:spLocks noGrp="1" noChangeArrowheads="1"/>
          </p:cNvSpPr>
          <p:nvPr>
            <p:ph type="body" idx="1"/>
          </p:nvPr>
        </p:nvSpPr>
        <p:spPr>
          <a:xfrm>
            <a:off x="304800" y="1676400"/>
            <a:ext cx="8458200" cy="990600"/>
          </a:xfrm>
        </p:spPr>
        <p:txBody>
          <a:bodyPr/>
          <a:lstStyle/>
          <a:p>
            <a:pPr marL="0" indent="0">
              <a:lnSpc>
                <a:spcPct val="90000"/>
              </a:lnSpc>
              <a:buNone/>
            </a:pPr>
            <a:r>
              <a:rPr lang="en-US" sz="2400" dirty="0"/>
              <a:t>The figure below is a simplified cross-sectional view of a solenoid-operated gas shutoff valve</a:t>
            </a:r>
            <a:r>
              <a:rPr lang="en-US" sz="2400" dirty="0" smtClean="0"/>
              <a:t>:</a:t>
            </a:r>
          </a:p>
        </p:txBody>
      </p:sp>
      <p:sp>
        <p:nvSpPr>
          <p:cNvPr id="9" name="Rectangle 3"/>
          <p:cNvSpPr txBox="1">
            <a:spLocks noChangeArrowheads="1"/>
          </p:cNvSpPr>
          <p:nvPr/>
        </p:nvSpPr>
        <p:spPr bwMode="auto">
          <a:xfrm>
            <a:off x="228600" y="4876800"/>
            <a:ext cx="8458200" cy="2209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0066"/>
              </a:buClr>
              <a:buSzPct val="70000"/>
              <a:buFont typeface="Wingdings" pitchFamily="2" charset="2"/>
              <a:buChar char="l"/>
              <a:defRPr sz="3000">
                <a:solidFill>
                  <a:srgbClr val="000066"/>
                </a:solidFill>
                <a:latin typeface="+mn-lt"/>
                <a:ea typeface="+mn-ea"/>
                <a:cs typeface="+mn-cs"/>
              </a:defRPr>
            </a:lvl1pPr>
            <a:lvl2pPr marL="692150" indent="-347663" algn="l" rtl="0" fontAlgn="base">
              <a:spcBef>
                <a:spcPct val="20000"/>
              </a:spcBef>
              <a:spcAft>
                <a:spcPct val="0"/>
              </a:spcAft>
              <a:buClr>
                <a:schemeClr val="tx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lnSpc>
                <a:spcPct val="90000"/>
              </a:lnSpc>
              <a:buNone/>
            </a:pPr>
            <a:r>
              <a:rPr lang="en-US" sz="2000" dirty="0"/>
              <a:t>The arrows </a:t>
            </a:r>
            <a:r>
              <a:rPr lang="en-US" sz="2000" dirty="0" smtClean="0"/>
              <a:t>indicate </a:t>
            </a:r>
            <a:r>
              <a:rPr lang="en-US" sz="2000" dirty="0"/>
              <a:t>the direction of gas flow. </a:t>
            </a:r>
            <a:endParaRPr lang="en-US" sz="2000" dirty="0" smtClean="0"/>
          </a:p>
          <a:p>
            <a:pPr marL="0" indent="0">
              <a:lnSpc>
                <a:spcPct val="90000"/>
              </a:lnSpc>
              <a:buNone/>
            </a:pPr>
            <a:r>
              <a:rPr lang="en-US" sz="2000" dirty="0" smtClean="0"/>
              <a:t>A </a:t>
            </a:r>
            <a:r>
              <a:rPr lang="en-US" sz="2000" dirty="0"/>
              <a:t>solenoid holds the plate (shaded) open when energized. When the solenoid is not energized, the spring pushes the plate down to shut off gas flow. </a:t>
            </a:r>
            <a:endParaRPr lang="en-US" sz="2000" dirty="0" smtClean="0"/>
          </a:p>
          <a:p>
            <a:pPr marL="0" indent="0">
              <a:lnSpc>
                <a:spcPct val="90000"/>
              </a:lnSpc>
              <a:buNone/>
            </a:pPr>
            <a:r>
              <a:rPr lang="en-US" sz="2000" dirty="0" smtClean="0"/>
              <a:t>If </a:t>
            </a:r>
            <a:r>
              <a:rPr lang="en-US" sz="2000" dirty="0"/>
              <a:t>the spring force is too high, the valve will not open or stay open. If the spring force is too low, the valve can be opened by the inlet gas pressure</a:t>
            </a:r>
            <a:r>
              <a:rPr lang="en-US" sz="2000" dirty="0" smtClean="0"/>
              <a:t>.</a:t>
            </a:r>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2514599" y="2451100"/>
            <a:ext cx="4328795" cy="2413000"/>
          </a:xfrm>
          <a:prstGeom prst="rect">
            <a:avLst/>
          </a:prstGeom>
        </p:spPr>
      </p:pic>
    </p:spTree>
    <p:extLst>
      <p:ext uri="{BB962C8B-B14F-4D97-AF65-F5344CB8AC3E}">
        <p14:creationId xmlns:p14="http://schemas.microsoft.com/office/powerpoint/2010/main" val="2579947980"/>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61</a:t>
            </a:fld>
            <a:endParaRPr lang="en-US" altLang="en-US"/>
          </a:p>
        </p:txBody>
      </p:sp>
      <p:sp>
        <p:nvSpPr>
          <p:cNvPr id="134146" name="Rectangle 2"/>
          <p:cNvSpPr>
            <a:spLocks noGrp="1" noChangeArrowheads="1"/>
          </p:cNvSpPr>
          <p:nvPr>
            <p:ph type="title"/>
          </p:nvPr>
        </p:nvSpPr>
        <p:spPr>
          <a:xfrm>
            <a:off x="1676400" y="152400"/>
            <a:ext cx="7315200" cy="1066800"/>
          </a:xfrm>
        </p:spPr>
        <p:txBody>
          <a:bodyPr/>
          <a:lstStyle/>
          <a:p>
            <a:r>
              <a:rPr lang="en-US" sz="3200" dirty="0" smtClean="0"/>
              <a:t>Optimizing </a:t>
            </a:r>
            <a:r>
              <a:rPr lang="en-US" sz="3200" dirty="0"/>
              <a:t>Shutoff Valve Spring Force</a:t>
            </a:r>
          </a:p>
        </p:txBody>
      </p:sp>
      <p:sp>
        <p:nvSpPr>
          <p:cNvPr id="134147" name="Rectangle 3"/>
          <p:cNvSpPr>
            <a:spLocks noGrp="1" noChangeArrowheads="1"/>
          </p:cNvSpPr>
          <p:nvPr>
            <p:ph type="body" idx="1"/>
          </p:nvPr>
        </p:nvSpPr>
        <p:spPr>
          <a:xfrm>
            <a:off x="381000" y="1295400"/>
            <a:ext cx="8458200" cy="990600"/>
          </a:xfrm>
        </p:spPr>
        <p:txBody>
          <a:bodyPr/>
          <a:lstStyle/>
          <a:p>
            <a:pPr marL="0" indent="0">
              <a:lnSpc>
                <a:spcPct val="90000"/>
              </a:lnSpc>
              <a:buNone/>
            </a:pPr>
            <a:r>
              <a:rPr lang="en-US" sz="2400" dirty="0"/>
              <a:t>The method of specifying and testing the spring is shown below:</a:t>
            </a:r>
            <a:endParaRPr lang="en-US" sz="2400" dirty="0" smtClean="0"/>
          </a:p>
        </p:txBody>
      </p:sp>
      <p:sp>
        <p:nvSpPr>
          <p:cNvPr id="9" name="Rectangle 3"/>
          <p:cNvSpPr txBox="1">
            <a:spLocks noChangeArrowheads="1"/>
          </p:cNvSpPr>
          <p:nvPr/>
        </p:nvSpPr>
        <p:spPr bwMode="auto">
          <a:xfrm>
            <a:off x="381000" y="4648200"/>
            <a:ext cx="8458200" cy="2209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0066"/>
              </a:buClr>
              <a:buSzPct val="70000"/>
              <a:buFont typeface="Wingdings" pitchFamily="2" charset="2"/>
              <a:buChar char="l"/>
              <a:defRPr sz="3000">
                <a:solidFill>
                  <a:srgbClr val="000066"/>
                </a:solidFill>
                <a:latin typeface="+mn-lt"/>
                <a:ea typeface="+mn-ea"/>
                <a:cs typeface="+mn-cs"/>
              </a:defRPr>
            </a:lvl1pPr>
            <a:lvl2pPr marL="692150" indent="-347663" algn="l" rtl="0" fontAlgn="base">
              <a:spcBef>
                <a:spcPct val="20000"/>
              </a:spcBef>
              <a:spcAft>
                <a:spcPct val="0"/>
              </a:spcAft>
              <a:buClr>
                <a:schemeClr val="tx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lnSpc>
                <a:spcPct val="90000"/>
              </a:lnSpc>
              <a:buNone/>
            </a:pPr>
            <a:r>
              <a:rPr lang="en-US" sz="2000" dirty="0"/>
              <a:t>The spring force requirement is 22 +/- 2 </a:t>
            </a:r>
            <a:r>
              <a:rPr lang="en-US" sz="2000" dirty="0" err="1"/>
              <a:t>Newtons</a:t>
            </a:r>
            <a:r>
              <a:rPr lang="en-US" sz="2000" dirty="0"/>
              <a:t>.</a:t>
            </a:r>
          </a:p>
          <a:p>
            <a:pPr marL="0" indent="0">
              <a:lnSpc>
                <a:spcPct val="90000"/>
              </a:lnSpc>
              <a:buNone/>
            </a:pPr>
            <a:r>
              <a:rPr lang="en-US" sz="2000" dirty="0"/>
              <a:t>The spring force equation, or Y = f(X) transfer function, is calculated as follows:</a:t>
            </a:r>
          </a:p>
          <a:p>
            <a:pPr marL="0" indent="0">
              <a:lnSpc>
                <a:spcPct val="90000"/>
              </a:lnSpc>
              <a:buNone/>
            </a:pPr>
            <a:r>
              <a:rPr lang="en-US" sz="2000" dirty="0"/>
              <a:t>Spring Length, L = -X1 + X2 - X3 + X4</a:t>
            </a:r>
          </a:p>
          <a:p>
            <a:pPr marL="0" indent="0">
              <a:lnSpc>
                <a:spcPct val="90000"/>
              </a:lnSpc>
              <a:buNone/>
            </a:pPr>
            <a:r>
              <a:rPr lang="en-US" sz="2000" dirty="0"/>
              <a:t>Spring Rate, R = (X8 - X7)/X6</a:t>
            </a:r>
          </a:p>
          <a:p>
            <a:pPr marL="0" indent="0">
              <a:lnSpc>
                <a:spcPct val="90000"/>
              </a:lnSpc>
              <a:buNone/>
            </a:pPr>
            <a:r>
              <a:rPr lang="en-US" sz="2000" dirty="0"/>
              <a:t>Spring Force, Y = X7 + R * (X5 - L)</a:t>
            </a: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1905000" y="2057400"/>
            <a:ext cx="5124767" cy="2386012"/>
          </a:xfrm>
          <a:prstGeom prst="rect">
            <a:avLst/>
          </a:prstGeom>
        </p:spPr>
      </p:pic>
    </p:spTree>
    <p:extLst>
      <p:ext uri="{BB962C8B-B14F-4D97-AF65-F5344CB8AC3E}">
        <p14:creationId xmlns:p14="http://schemas.microsoft.com/office/powerpoint/2010/main" val="3455190764"/>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ctrTitle"/>
          </p:nvPr>
        </p:nvSpPr>
        <p:spPr>
          <a:xfrm>
            <a:off x="114300" y="1066800"/>
            <a:ext cx="8915400" cy="1470025"/>
          </a:xfrm>
        </p:spPr>
        <p:txBody>
          <a:bodyPr/>
          <a:lstStyle/>
          <a:p>
            <a:pPr algn="ctr"/>
            <a:r>
              <a:rPr lang="en-CA" sz="3600" dirty="0"/>
              <a:t>What’s New in </a:t>
            </a:r>
            <a:r>
              <a:rPr lang="en-CA" sz="3600" dirty="0" err="1" smtClean="0"/>
              <a:t>DiscoverSim</a:t>
            </a:r>
            <a:r>
              <a:rPr lang="en-CA" sz="3600" dirty="0" smtClean="0"/>
              <a:t> Version </a:t>
            </a:r>
            <a:r>
              <a:rPr lang="en-CA" sz="3600" dirty="0"/>
              <a:t>2</a:t>
            </a:r>
            <a:endParaRPr lang="en-US" sz="2400" dirty="0">
              <a:solidFill>
                <a:srgbClr val="000066"/>
              </a:solidFill>
            </a:endParaRPr>
          </a:p>
        </p:txBody>
      </p:sp>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7696200" y="76200"/>
            <a:ext cx="1371600" cy="914400"/>
          </a:xfrm>
          <a:prstGeom prst="rect">
            <a:avLst/>
          </a:prstGeom>
          <a:ln>
            <a:solidFill>
              <a:srgbClr val="002060"/>
            </a:solidFill>
          </a:ln>
        </p:spPr>
      </p:pic>
      <p:sp>
        <p:nvSpPr>
          <p:cNvPr id="7" name="Rectangle 2"/>
          <p:cNvSpPr txBox="1">
            <a:spLocks noChangeArrowheads="1"/>
          </p:cNvSpPr>
          <p:nvPr/>
        </p:nvSpPr>
        <p:spPr bwMode="auto">
          <a:xfrm>
            <a:off x="685802" y="3482975"/>
            <a:ext cx="7772400" cy="1470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ctr"/>
            <a:r>
              <a:rPr lang="en-US" sz="3600" dirty="0" smtClean="0">
                <a:solidFill>
                  <a:srgbClr val="000066"/>
                </a:solidFill>
              </a:rPr>
              <a:t>Questions?</a:t>
            </a:r>
            <a:br>
              <a:rPr lang="en-US" sz="3600" dirty="0" smtClean="0">
                <a:solidFill>
                  <a:srgbClr val="000066"/>
                </a:solidFill>
              </a:rPr>
            </a:br>
            <a:r>
              <a:rPr lang="en-US" sz="3600" dirty="0" smtClean="0">
                <a:solidFill>
                  <a:srgbClr val="000066"/>
                </a:solidFill>
              </a:rPr>
              <a:t/>
            </a:r>
            <a:br>
              <a:rPr lang="en-US" sz="3600" dirty="0" smtClean="0">
                <a:solidFill>
                  <a:srgbClr val="000066"/>
                </a:solidFill>
              </a:rPr>
            </a:br>
            <a:endParaRPr lang="en-US" sz="2400" dirty="0">
              <a:solidFill>
                <a:srgbClr val="000066"/>
              </a:solidFill>
            </a:endParaRPr>
          </a:p>
        </p:txBody>
      </p:sp>
      <p:pic>
        <p:nvPicPr>
          <p:cNvPr id="8" name="Picture 3" descr="MCj03117780000[1]"/>
          <p:cNvPicPr>
            <a:picLocks noChangeAspect="1" noChangeArrowheads="1"/>
          </p:cNvPicPr>
          <p:nvPr/>
        </p:nvPicPr>
        <p:blipFill>
          <a:blip r:embed="rId4" cstate="print"/>
          <a:srcRect/>
          <a:stretch>
            <a:fillRect/>
          </a:stretch>
        </p:blipFill>
        <p:spPr bwMode="auto">
          <a:xfrm>
            <a:off x="6526212" y="2667000"/>
            <a:ext cx="1176338" cy="1752600"/>
          </a:xfrm>
          <a:prstGeom prst="rect">
            <a:avLst/>
          </a:prstGeom>
          <a:noFill/>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0622" y="4626300"/>
            <a:ext cx="2551155" cy="2082844"/>
          </a:xfrm>
          <a:prstGeom prst="rect">
            <a:avLst/>
          </a:prstGeom>
        </p:spPr>
      </p:pic>
      <p:pic>
        <p:nvPicPr>
          <p:cNvPr id="11" name="Picture 2" descr="Philadelphia 20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5553074"/>
            <a:ext cx="4932208" cy="847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270381"/>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7</a:t>
            </a:fld>
            <a:endParaRPr lang="en-US" altLang="en-US"/>
          </a:p>
        </p:txBody>
      </p:sp>
      <p:sp>
        <p:nvSpPr>
          <p:cNvPr id="134146" name="Rectangle 2"/>
          <p:cNvSpPr>
            <a:spLocks noGrp="1" noChangeArrowheads="1"/>
          </p:cNvSpPr>
          <p:nvPr>
            <p:ph type="title"/>
          </p:nvPr>
        </p:nvSpPr>
        <p:spPr>
          <a:xfrm>
            <a:off x="1803779" y="0"/>
            <a:ext cx="7315200" cy="1066800"/>
          </a:xfrm>
        </p:spPr>
        <p:txBody>
          <a:bodyPr/>
          <a:lstStyle/>
          <a:p>
            <a:r>
              <a:rPr lang="en-US" sz="3200" dirty="0" err="1" smtClean="0"/>
              <a:t>DiscoverSim</a:t>
            </a:r>
            <a:r>
              <a:rPr lang="en-CA" sz="3200" dirty="0"/>
              <a:t> </a:t>
            </a:r>
            <a:r>
              <a:rPr lang="en-CA" sz="3200" dirty="0" smtClean="0"/>
              <a:t>Cost</a:t>
            </a:r>
            <a:endParaRPr lang="en-US" sz="3200" dirty="0"/>
          </a:p>
        </p:txBody>
      </p:sp>
      <p:sp>
        <p:nvSpPr>
          <p:cNvPr id="134147" name="Rectangle 3"/>
          <p:cNvSpPr>
            <a:spLocks noGrp="1" noChangeArrowheads="1"/>
          </p:cNvSpPr>
          <p:nvPr>
            <p:ph type="body" idx="1"/>
          </p:nvPr>
        </p:nvSpPr>
        <p:spPr>
          <a:xfrm>
            <a:off x="381000" y="1752600"/>
            <a:ext cx="8458200" cy="4724400"/>
          </a:xfrm>
        </p:spPr>
        <p:txBody>
          <a:bodyPr/>
          <a:lstStyle/>
          <a:p>
            <a:r>
              <a:rPr lang="en-CA" sz="2400" dirty="0" smtClean="0"/>
              <a:t>$995 (US) includes all features: Simulation, Optimization, Distribution Fitting and SigmaXL Statistics. The license is perpetual.</a:t>
            </a:r>
          </a:p>
          <a:p>
            <a:r>
              <a:rPr lang="en-CA" sz="2400" dirty="0" smtClean="0"/>
              <a:t>Academic price is $200. This is an unlimited perpetual license.</a:t>
            </a:r>
          </a:p>
          <a:p>
            <a:r>
              <a:rPr lang="en-CA" sz="2400" dirty="0" smtClean="0"/>
              <a:t>Quantity discounts are available. Professors and Consultants </a:t>
            </a:r>
            <a:r>
              <a:rPr lang="en-CA" sz="2400" dirty="0" smtClean="0"/>
              <a:t>may be </a:t>
            </a:r>
            <a:r>
              <a:rPr lang="en-CA" sz="2400" dirty="0" smtClean="0"/>
              <a:t>eligible for a free license.</a:t>
            </a:r>
          </a:p>
          <a:p>
            <a:r>
              <a:rPr lang="en-CA" sz="2400" dirty="0" smtClean="0"/>
              <a:t>One year of free maintenance that includes technical support and updates.</a:t>
            </a:r>
          </a:p>
          <a:p>
            <a:r>
              <a:rPr lang="en-CA" sz="2400" dirty="0" smtClean="0"/>
              <a:t>After year 1, optional maintenance cost is 20% of purchase price. </a:t>
            </a:r>
          </a:p>
          <a:p>
            <a:r>
              <a:rPr lang="en-CA" sz="2400" dirty="0" smtClean="0"/>
              <a:t>Currently </a:t>
            </a:r>
            <a:r>
              <a:rPr lang="en-CA" sz="2400" dirty="0"/>
              <a:t>we do not have concurrent licensing available</a:t>
            </a:r>
            <a:r>
              <a:rPr lang="en-CA" sz="2400" dirty="0" smtClean="0"/>
              <a:t>.</a:t>
            </a:r>
            <a:endParaRPr lang="en-CA" sz="2400"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7696200" y="76200"/>
            <a:ext cx="1371600" cy="914400"/>
          </a:xfrm>
          <a:prstGeom prst="rect">
            <a:avLst/>
          </a:prstGeom>
          <a:ln>
            <a:solidFill>
              <a:srgbClr val="002060"/>
            </a:solidFill>
          </a:ln>
        </p:spPr>
      </p:pic>
    </p:spTree>
    <p:extLst>
      <p:ext uri="{BB962C8B-B14F-4D97-AF65-F5344CB8AC3E}">
        <p14:creationId xmlns:p14="http://schemas.microsoft.com/office/powerpoint/2010/main" val="2975045243"/>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8</a:t>
            </a:fld>
            <a:endParaRPr lang="en-US" altLang="en-US"/>
          </a:p>
        </p:txBody>
      </p:sp>
      <p:sp>
        <p:nvSpPr>
          <p:cNvPr id="134146" name="Rectangle 2"/>
          <p:cNvSpPr>
            <a:spLocks noGrp="1" noChangeArrowheads="1"/>
          </p:cNvSpPr>
          <p:nvPr>
            <p:ph type="title"/>
          </p:nvPr>
        </p:nvSpPr>
        <p:spPr>
          <a:xfrm>
            <a:off x="1803779" y="0"/>
            <a:ext cx="7315200" cy="1066800"/>
          </a:xfrm>
        </p:spPr>
        <p:txBody>
          <a:bodyPr/>
          <a:lstStyle/>
          <a:p>
            <a:r>
              <a:rPr lang="en-US" sz="3200" dirty="0" err="1" smtClean="0"/>
              <a:t>DiscoverSim</a:t>
            </a:r>
            <a:r>
              <a:rPr lang="en-CA" sz="3200" dirty="0"/>
              <a:t> </a:t>
            </a:r>
            <a:r>
              <a:rPr lang="en-CA" sz="3200" dirty="0" smtClean="0"/>
              <a:t>Limitations</a:t>
            </a:r>
            <a:endParaRPr lang="en-US" sz="3200" dirty="0"/>
          </a:p>
        </p:txBody>
      </p:sp>
      <p:sp>
        <p:nvSpPr>
          <p:cNvPr id="134147" name="Rectangle 3"/>
          <p:cNvSpPr>
            <a:spLocks noGrp="1" noChangeArrowheads="1"/>
          </p:cNvSpPr>
          <p:nvPr>
            <p:ph type="body" idx="1"/>
          </p:nvPr>
        </p:nvSpPr>
        <p:spPr>
          <a:xfrm>
            <a:off x="381000" y="1447800"/>
            <a:ext cx="8458200" cy="4724400"/>
          </a:xfrm>
        </p:spPr>
        <p:txBody>
          <a:bodyPr/>
          <a:lstStyle/>
          <a:p>
            <a:r>
              <a:rPr lang="en-CA" sz="2400" dirty="0" smtClean="0"/>
              <a:t>No Developer Kit.</a:t>
            </a:r>
          </a:p>
          <a:p>
            <a:r>
              <a:rPr lang="en-CA" sz="2400" dirty="0" smtClean="0"/>
              <a:t>No direct access to Aptech Gauss Engine or MIDACO-SOLVER.</a:t>
            </a:r>
          </a:p>
          <a:p>
            <a:r>
              <a:rPr lang="en-CA" sz="2400" dirty="0" smtClean="0"/>
              <a:t>Multi-threading controlled by Excel. </a:t>
            </a:r>
          </a:p>
          <a:p>
            <a:r>
              <a:rPr lang="en-CA" sz="2400" dirty="0" smtClean="0"/>
              <a:t>Not a Discrete </a:t>
            </a:r>
            <a:r>
              <a:rPr lang="en-CA" sz="2400" dirty="0"/>
              <a:t>Event </a:t>
            </a:r>
            <a:r>
              <a:rPr lang="en-CA" sz="2400" dirty="0" smtClean="0"/>
              <a:t>Simulation tool.</a:t>
            </a:r>
          </a:p>
          <a:p>
            <a:r>
              <a:rPr lang="en-CA" sz="2400" dirty="0" smtClean="0"/>
              <a:t>Decision Trees are possible but require IF statements.</a:t>
            </a:r>
          </a:p>
          <a:p>
            <a:r>
              <a:rPr lang="en-CA" sz="2400" dirty="0"/>
              <a:t>No automated Efficient </a:t>
            </a:r>
            <a:r>
              <a:rPr lang="en-CA" sz="2400" dirty="0" smtClean="0"/>
              <a:t>Frontier.</a:t>
            </a:r>
          </a:p>
          <a:p>
            <a:r>
              <a:rPr lang="en-CA" sz="2400" dirty="0" smtClean="0"/>
              <a:t>Stochastic Information Packets (SIPs) are import only.  Currently we do not provide SIP compliant output reports.</a:t>
            </a:r>
            <a:endParaRPr lang="en-CA" sz="2400" dirty="0"/>
          </a:p>
          <a:p>
            <a:r>
              <a:rPr lang="en-CA" sz="2400" dirty="0" smtClean="0"/>
              <a:t>Currently weak on TSP problems with </a:t>
            </a:r>
            <a:r>
              <a:rPr lang="en-CA" sz="2400" dirty="0" err="1" smtClean="0"/>
              <a:t>AllDifferent</a:t>
            </a:r>
            <a:r>
              <a:rPr lang="en-CA" sz="2400" dirty="0" smtClean="0"/>
              <a:t> constraint (to be addressed in a future update).</a:t>
            </a:r>
          </a:p>
          <a:p>
            <a:endParaRPr lang="en-CA" sz="2400" dirty="0" smtClean="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7696200" y="76200"/>
            <a:ext cx="1371600" cy="914400"/>
          </a:xfrm>
          <a:prstGeom prst="rect">
            <a:avLst/>
          </a:prstGeom>
          <a:ln>
            <a:solidFill>
              <a:srgbClr val="002060"/>
            </a:solidFill>
          </a:ln>
        </p:spPr>
      </p:pic>
    </p:spTree>
    <p:extLst>
      <p:ext uri="{BB962C8B-B14F-4D97-AF65-F5344CB8AC3E}">
        <p14:creationId xmlns:p14="http://schemas.microsoft.com/office/powerpoint/2010/main" val="598245802"/>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9</a:t>
            </a:fld>
            <a:endParaRPr lang="en-US" altLang="en-US"/>
          </a:p>
        </p:txBody>
      </p:sp>
      <p:sp>
        <p:nvSpPr>
          <p:cNvPr id="6" name="Rectangle 5"/>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1"/>
          <p:cNvPicPr>
            <a:picLocks noChangeAspect="1"/>
          </p:cNvPicPr>
          <p:nvPr/>
        </p:nvPicPr>
        <p:blipFill>
          <a:blip r:embed="rId3"/>
          <a:stretch>
            <a:fillRect/>
          </a:stretch>
        </p:blipFill>
        <p:spPr>
          <a:xfrm>
            <a:off x="609600" y="0"/>
            <a:ext cx="7812157" cy="6858000"/>
          </a:xfrm>
          <a:prstGeom prst="rect">
            <a:avLst/>
          </a:prstGeom>
        </p:spPr>
      </p:pic>
    </p:spTree>
    <p:extLst>
      <p:ext uri="{BB962C8B-B14F-4D97-AF65-F5344CB8AC3E}">
        <p14:creationId xmlns:p14="http://schemas.microsoft.com/office/powerpoint/2010/main" val="2200791698"/>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theme/theme1.xml><?xml version="1.0" encoding="utf-8"?>
<a:theme xmlns:a="http://schemas.openxmlformats.org/drawingml/2006/main" name="Network">
  <a:themeElements>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25242</TotalTime>
  <Words>3981</Words>
  <Application>Microsoft Office PowerPoint</Application>
  <PresentationFormat>On-screen Show (4:3)</PresentationFormat>
  <Paragraphs>394</Paragraphs>
  <Slides>62</Slides>
  <Notes>62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62</vt:i4>
      </vt:variant>
    </vt:vector>
  </HeadingPairs>
  <TitlesOfParts>
    <vt:vector size="68" baseType="lpstr">
      <vt:lpstr>Arial</vt:lpstr>
      <vt:lpstr>Calibri</vt:lpstr>
      <vt:lpstr>Times New Roman</vt:lpstr>
      <vt:lpstr>Wingdings</vt:lpstr>
      <vt:lpstr>Network</vt:lpstr>
      <vt:lpstr>Custom Design</vt:lpstr>
      <vt:lpstr>INFORMS 2015 Workshop  What’s New in DiscoverSim Version 2</vt:lpstr>
      <vt:lpstr>DiscoverSim Features</vt:lpstr>
      <vt:lpstr>DiscoverSim Optimization Metrics</vt:lpstr>
      <vt:lpstr>DiscoverSim Optimization Metrics</vt:lpstr>
      <vt:lpstr>Distributions in DiscoverSim</vt:lpstr>
      <vt:lpstr>DiscoverSim Components</vt:lpstr>
      <vt:lpstr>DiscoverSim Cost</vt:lpstr>
      <vt:lpstr>DiscoverSim Limitations</vt:lpstr>
      <vt:lpstr>PowerPoint Presentation</vt:lpstr>
      <vt:lpstr>What’s New in DiscoverSim  Version 2</vt:lpstr>
      <vt:lpstr>What’s New in DiscoverSim  Version 2</vt:lpstr>
      <vt:lpstr>What’s New in DiscoverSim  Version 2</vt:lpstr>
      <vt:lpstr>What’s New in DiscoverSim  Version 2</vt:lpstr>
      <vt:lpstr>Distribution Fitting - Maximum Likelihood Estimation of Parameters</vt:lpstr>
      <vt:lpstr>Distribution Fitting - Maximum Likelihood Estimation of Parameters</vt:lpstr>
      <vt:lpstr>Distribution Fitting - Maximum Likelihood Estimation of Parameters</vt:lpstr>
      <vt:lpstr>Distribution Fitting – Threshold Distributions</vt:lpstr>
      <vt:lpstr>Distribution Fitting – Threshold Distributions</vt:lpstr>
      <vt:lpstr>Distribution Fitting – Threshold Distributions</vt:lpstr>
      <vt:lpstr>Distribution Fitting – Threshold Distributions</vt:lpstr>
      <vt:lpstr>Distribution Fitting – Goodness of Fit</vt:lpstr>
      <vt:lpstr>Distribution Fitting – Goodness of Fit</vt:lpstr>
      <vt:lpstr>Distribution Fitting – Nonnormal Process Capability Indices – Z Score</vt:lpstr>
      <vt:lpstr>Distribution Fitting – Nonnormal Process Capability Indices – Percentile (ISO) Method</vt:lpstr>
      <vt:lpstr>Distribution Fitting – Nonnormal Control Charts – Individuals Original Data</vt:lpstr>
      <vt:lpstr>Demonstration: Nonnormal Process Capability – Overall Satisfaction</vt:lpstr>
      <vt:lpstr>MIDACO-SOLVER</vt:lpstr>
      <vt:lpstr>MIDACO-SOLVER</vt:lpstr>
      <vt:lpstr>MIDACO-SOLVER</vt:lpstr>
      <vt:lpstr>www.MIDACO-SOLVER.com</vt:lpstr>
      <vt:lpstr>www.esa.int</vt:lpstr>
      <vt:lpstr>PowerPoint Presentation</vt:lpstr>
      <vt:lpstr>PowerPoint Presentation</vt:lpstr>
      <vt:lpstr>PowerPoint Presentation</vt:lpstr>
      <vt:lpstr>MIDACO-SOLVER</vt:lpstr>
      <vt:lpstr>MIDACO-SOLVER: Ant Colony Optimization (ACO)</vt:lpstr>
      <vt:lpstr>MIDACO-SOLVER</vt:lpstr>
      <vt:lpstr>MIDACO-SOLVER</vt:lpstr>
      <vt:lpstr>Wikipedia: Kernel Density Estimation</vt:lpstr>
      <vt:lpstr>Wikipedia: Multivariate Kernel Density Estimation</vt:lpstr>
      <vt:lpstr>Oracle Penalty Method</vt:lpstr>
      <vt:lpstr>Oracle Penalty Method</vt:lpstr>
      <vt:lpstr>Mathematical Formulation of the Oracle Penalty Function</vt:lpstr>
      <vt:lpstr>Oracle Penalty Method</vt:lpstr>
      <vt:lpstr>Genetic Algorithm (GA) </vt:lpstr>
      <vt:lpstr>Genetic Algorithm (GA) </vt:lpstr>
      <vt:lpstr>Discrete Exhaustive </vt:lpstr>
      <vt:lpstr>Discrete Exhaustive </vt:lpstr>
      <vt:lpstr>Sequential Quadratic Programming (SQP) Local Optimization </vt:lpstr>
      <vt:lpstr>Nelder-Mead (NM) Local Optimization</vt:lpstr>
      <vt:lpstr>Nelder-Mead (NM) Local Optimization</vt:lpstr>
      <vt:lpstr>HYBRID Optimization</vt:lpstr>
      <vt:lpstr>HYBRID Optimization</vt:lpstr>
      <vt:lpstr>Getting Started Tutorial: Six Sigma Project Duration (Workbook, p. 29)</vt:lpstr>
      <vt:lpstr>Getting Started Tutorial: Six Sigma Project Duration</vt:lpstr>
      <vt:lpstr>Case Study: Six Sigma Project Selection (Workbook, p. 97)</vt:lpstr>
      <vt:lpstr>Case Study: Catapult Variation Reduction (Workbook p. 120)</vt:lpstr>
      <vt:lpstr>Optimization:  Stochastic Versus Deterministic </vt:lpstr>
      <vt:lpstr>Case Study: Robust New Product Design - Optimizing Shutoff Valve Spring Force (Workbook, p. 137)</vt:lpstr>
      <vt:lpstr>Case Study: Robust New Product Design - Optimizing Shutoff Valve Spring Force</vt:lpstr>
      <vt:lpstr>Optimizing Shutoff Valve Spring Force</vt:lpstr>
      <vt:lpstr>What’s New in DiscoverSim Version 2</vt:lpstr>
    </vt:vector>
  </TitlesOfParts>
  <Company>SigmaXL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DiscoverSim Version 2</dc:title>
  <dc:creator>John Noguera</dc:creator>
  <cp:lastModifiedBy>User</cp:lastModifiedBy>
  <cp:revision>461</cp:revision>
  <dcterms:created xsi:type="dcterms:W3CDTF">2004-05-21T21:14:12Z</dcterms:created>
  <dcterms:modified xsi:type="dcterms:W3CDTF">2015-10-27T19:31:20Z</dcterms:modified>
</cp:coreProperties>
</file>